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58" r:id="rId4"/>
    <p:sldId id="287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89" r:id="rId15"/>
    <p:sldId id="290" r:id="rId16"/>
    <p:sldId id="291" r:id="rId17"/>
    <p:sldId id="267" r:id="rId18"/>
    <p:sldId id="268" r:id="rId19"/>
    <p:sldId id="269" r:id="rId20"/>
    <p:sldId id="272" r:id="rId21"/>
    <p:sldId id="273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0" autoAdjust="0"/>
    <p:restoredTop sz="86371" autoAdjust="0"/>
  </p:normalViewPr>
  <p:slideViewPr>
    <p:cSldViewPr snapToGrid="0" snapToObjects="1">
      <p:cViewPr>
        <p:scale>
          <a:sx n="85" d="100"/>
          <a:sy n="85" d="100"/>
        </p:scale>
        <p:origin x="-2280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1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3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9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2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7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5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57D0-9363-CB4D-BA0C-88EC57EEBBAD}" type="datetimeFigureOut">
              <a:rPr lang="fr-FR" smtClean="0"/>
              <a:t>01/06/15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5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30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1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55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81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98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 descr="EBT_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" y="1326134"/>
            <a:ext cx="7530353" cy="4874453"/>
          </a:xfrm>
          <a:prstGeom prst="rect">
            <a:avLst/>
          </a:prstGeom>
        </p:spPr>
      </p:pic>
      <p:pic>
        <p:nvPicPr>
          <p:cNvPr id="5" name="Image 4" descr="220px-Lighthill_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90" y="158758"/>
            <a:ext cx="1779698" cy="21679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2941" y="2478028"/>
            <a:ext cx="230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23/01/1924 </a:t>
            </a:r>
            <a:r>
              <a:rPr lang="en-GB" sz="1400" dirty="0" err="1"/>
              <a:t>à</a:t>
            </a:r>
            <a:r>
              <a:rPr lang="en-GB" sz="1400" dirty="0"/>
              <a:t> Paris </a:t>
            </a:r>
            <a:r>
              <a:rPr lang="en-GB" sz="1400" dirty="0" smtClean="0"/>
              <a:t>17/07/1998 - </a:t>
            </a:r>
            <a:r>
              <a:rPr lang="en-GB" sz="1400" dirty="0" err="1" smtClean="0"/>
              <a:t>île</a:t>
            </a:r>
            <a:r>
              <a:rPr lang="en-GB" sz="1400" dirty="0" smtClean="0"/>
              <a:t> </a:t>
            </a:r>
            <a:r>
              <a:rPr lang="en-GB" sz="1400" dirty="0"/>
              <a:t>de </a:t>
            </a:r>
            <a:r>
              <a:rPr lang="en-GB" sz="1400" dirty="0" err="1"/>
              <a:t>Sercq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94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9" y="1514358"/>
            <a:ext cx="7048500" cy="1968500"/>
          </a:xfrm>
          <a:prstGeom prst="rect">
            <a:avLst/>
          </a:prstGeom>
        </p:spPr>
      </p:pic>
      <p:sp>
        <p:nvSpPr>
          <p:cNvPr id="14" name="Flèche courbée vers la gauche 13"/>
          <p:cNvSpPr/>
          <p:nvPr/>
        </p:nvSpPr>
        <p:spPr>
          <a:xfrm>
            <a:off x="7203109" y="4542888"/>
            <a:ext cx="280310" cy="1022569"/>
          </a:xfrm>
          <a:prstGeom prst="curvedLef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205864" y="3348387"/>
            <a:ext cx="8581169" cy="3127432"/>
            <a:chOff x="205864" y="973952"/>
            <a:chExt cx="8581169" cy="3127432"/>
          </a:xfrm>
        </p:grpSpPr>
        <p:pic>
          <p:nvPicPr>
            <p:cNvPr id="3" name="Image 2" descr="EBT38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35"/>
            <a:stretch/>
          </p:blipFill>
          <p:spPr>
            <a:xfrm>
              <a:off x="2689444" y="3181601"/>
              <a:ext cx="4788291" cy="473944"/>
            </a:xfrm>
            <a:prstGeom prst="rect">
              <a:avLst/>
            </a:prstGeom>
          </p:spPr>
        </p:pic>
        <p:pic>
          <p:nvPicPr>
            <p:cNvPr id="7" name="Image 6" descr="EBT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64" y="973952"/>
              <a:ext cx="7137400" cy="1574800"/>
            </a:xfrm>
            <a:prstGeom prst="rect">
              <a:avLst/>
            </a:prstGeom>
          </p:spPr>
        </p:pic>
        <p:pic>
          <p:nvPicPr>
            <p:cNvPr id="9" name="Image 8" descr="EBT02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76"/>
            <a:stretch/>
          </p:blipFill>
          <p:spPr>
            <a:xfrm>
              <a:off x="205864" y="2526584"/>
              <a:ext cx="2271383" cy="1574800"/>
            </a:xfrm>
            <a:prstGeom prst="rect">
              <a:avLst/>
            </a:prstGeom>
          </p:spPr>
        </p:pic>
        <p:cxnSp>
          <p:nvCxnSpPr>
            <p:cNvPr id="12" name="Connecteur droit avec flèche 11"/>
            <p:cNvCxnSpPr/>
            <p:nvPr/>
          </p:nvCxnSpPr>
          <p:spPr>
            <a:xfrm flipV="1">
              <a:off x="5671519" y="3013497"/>
              <a:ext cx="0" cy="3362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 descr="EBT39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0" r="42961"/>
            <a:stretch/>
          </p:blipFill>
          <p:spPr>
            <a:xfrm>
              <a:off x="5463251" y="2548752"/>
              <a:ext cx="753187" cy="36830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7477735" y="2548752"/>
              <a:ext cx="1309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Equivalence</a:t>
              </a:r>
              <a:endParaRPr lang="en-GB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52952" y="989568"/>
            <a:ext cx="548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résoudre</a:t>
            </a:r>
            <a:r>
              <a:rPr lang="en-GB" dirty="0" smtClean="0"/>
              <a:t> (simplification des </a:t>
            </a:r>
            <a:r>
              <a:rPr lang="en-GB" dirty="0" err="1" smtClean="0"/>
              <a:t>petits</a:t>
            </a:r>
            <a:r>
              <a:rPr lang="en-GB" dirty="0" smtClean="0"/>
              <a:t> </a:t>
            </a:r>
            <a:r>
              <a:rPr lang="en-GB" dirty="0" err="1" smtClean="0"/>
              <a:t>d’ordre</a:t>
            </a:r>
            <a:r>
              <a:rPr lang="en-GB" dirty="0" smtClean="0"/>
              <a:t> 2) 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5" y="1389267"/>
            <a:ext cx="2451100" cy="368300"/>
          </a:xfrm>
          <a:prstGeom prst="rect">
            <a:avLst/>
          </a:prstGeom>
        </p:spPr>
      </p:pic>
      <p:pic>
        <p:nvPicPr>
          <p:cNvPr id="5" name="Image 4" descr="EBT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3" y="2262908"/>
            <a:ext cx="4826000" cy="1930400"/>
          </a:xfrm>
          <a:prstGeom prst="rect">
            <a:avLst/>
          </a:prstGeom>
        </p:spPr>
      </p:pic>
      <p:pic>
        <p:nvPicPr>
          <p:cNvPr id="6" name="Image 5" descr="EBT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3" y="4542464"/>
            <a:ext cx="1739900" cy="5969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151" y="1388235"/>
            <a:ext cx="356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Introduction </a:t>
            </a:r>
            <a:r>
              <a:rPr lang="en-GB" dirty="0" err="1" smtClean="0"/>
              <a:t>Potentiel</a:t>
            </a:r>
            <a:r>
              <a:rPr lang="en-GB" dirty="0" smtClean="0"/>
              <a:t> de Kirchhoff : 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327151" y="3012746"/>
            <a:ext cx="319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résoudre</a:t>
            </a:r>
            <a:r>
              <a:rPr lang="en-GB" dirty="0" smtClean="0"/>
              <a:t> (Kirchhoff) :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327151" y="4688056"/>
            <a:ext cx="306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Rappel : masse </a:t>
            </a:r>
            <a:r>
              <a:rPr lang="en-GB" dirty="0" err="1" smtClean="0"/>
              <a:t>ajoutée</a:t>
            </a:r>
            <a:r>
              <a:rPr lang="en-GB" dirty="0" smtClean="0"/>
              <a:t> en 2D : 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151" y="5737412"/>
            <a:ext cx="665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504D"/>
                </a:solidFill>
              </a:rPr>
              <a:t>Objectif</a:t>
            </a:r>
            <a:r>
              <a:rPr lang="en-GB" dirty="0" smtClean="0">
                <a:solidFill>
                  <a:srgbClr val="C0504D"/>
                </a:solidFill>
              </a:rPr>
              <a:t> : </a:t>
            </a:r>
            <a:r>
              <a:rPr lang="en-GB" dirty="0" err="1" smtClean="0">
                <a:solidFill>
                  <a:srgbClr val="C0504D"/>
                </a:solidFill>
              </a:rPr>
              <a:t>calculer</a:t>
            </a:r>
            <a:r>
              <a:rPr lang="en-GB" dirty="0" smtClean="0">
                <a:solidFill>
                  <a:srgbClr val="C0504D"/>
                </a:solidFill>
              </a:rPr>
              <a:t> la force en </a:t>
            </a:r>
            <a:r>
              <a:rPr lang="en-GB" dirty="0" err="1" smtClean="0">
                <a:solidFill>
                  <a:srgbClr val="C0504D"/>
                </a:solidFill>
              </a:rPr>
              <a:t>fonction</a:t>
            </a:r>
            <a:r>
              <a:rPr lang="en-GB" dirty="0" smtClean="0">
                <a:solidFill>
                  <a:srgbClr val="C0504D"/>
                </a:solidFill>
              </a:rPr>
              <a:t> de </a:t>
            </a:r>
            <a:r>
              <a:rPr lang="en-GB" dirty="0" err="1" smtClean="0">
                <a:solidFill>
                  <a:srgbClr val="C0504D"/>
                </a:solidFill>
              </a:rPr>
              <a:t>ce</a:t>
            </a:r>
            <a:r>
              <a:rPr lang="en-GB" dirty="0" smtClean="0">
                <a:solidFill>
                  <a:srgbClr val="C0504D"/>
                </a:solidFill>
              </a:rPr>
              <a:t> coefficient (</a:t>
            </a:r>
            <a:r>
              <a:rPr lang="en-GB" dirty="0" err="1" smtClean="0">
                <a:solidFill>
                  <a:srgbClr val="C0504D"/>
                </a:solidFill>
              </a:rPr>
              <a:t>cas</a:t>
            </a:r>
            <a:r>
              <a:rPr lang="en-GB" dirty="0" smtClean="0">
                <a:solidFill>
                  <a:srgbClr val="C0504D"/>
                </a:solidFill>
              </a:rPr>
              <a:t> </a:t>
            </a:r>
            <a:r>
              <a:rPr lang="en-GB" dirty="0" err="1" smtClean="0">
                <a:solidFill>
                  <a:srgbClr val="C0504D"/>
                </a:solidFill>
              </a:rPr>
              <a:t>général</a:t>
            </a:r>
            <a:r>
              <a:rPr lang="en-GB" dirty="0" smtClean="0">
                <a:solidFill>
                  <a:srgbClr val="C0504D"/>
                </a:solidFill>
              </a:rPr>
              <a:t> !)</a:t>
            </a:r>
            <a:endParaRPr lang="en-GB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9" y="1386692"/>
            <a:ext cx="3695700" cy="685800"/>
          </a:xfrm>
          <a:prstGeom prst="rect">
            <a:avLst/>
          </a:prstGeom>
        </p:spPr>
      </p:pic>
      <p:pic>
        <p:nvPicPr>
          <p:cNvPr id="5" name="Image 4" descr="EBT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7" t="30769" r="35187"/>
          <a:stretch/>
        </p:blipFill>
        <p:spPr>
          <a:xfrm>
            <a:off x="5164427" y="2323393"/>
            <a:ext cx="298824" cy="342900"/>
          </a:xfrm>
          <a:prstGeom prst="rect">
            <a:avLst/>
          </a:prstGeom>
        </p:spPr>
      </p:pic>
      <p:pic>
        <p:nvPicPr>
          <p:cNvPr id="6" name="Image 5" descr="EBT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9" y="4113897"/>
            <a:ext cx="6146800" cy="1790700"/>
          </a:xfrm>
          <a:prstGeom prst="rect">
            <a:avLst/>
          </a:prstGeom>
        </p:spPr>
      </p:pic>
      <p:pic>
        <p:nvPicPr>
          <p:cNvPr id="7" name="Image 6" descr="EBT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9" y="6083891"/>
            <a:ext cx="2298700" cy="571500"/>
          </a:xfrm>
          <a:prstGeom prst="rect">
            <a:avLst/>
          </a:prstGeom>
        </p:spPr>
      </p:pic>
      <p:pic>
        <p:nvPicPr>
          <p:cNvPr id="9" name="Image 8" descr="EBT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95" y="3581351"/>
            <a:ext cx="1866900" cy="393700"/>
          </a:xfrm>
          <a:prstGeom prst="rect">
            <a:avLst/>
          </a:prstGeom>
        </p:spPr>
      </p:pic>
      <p:pic>
        <p:nvPicPr>
          <p:cNvPr id="10" name="Image 9" descr="EBT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50" y="2666293"/>
            <a:ext cx="7759700" cy="749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1238" y="1538941"/>
            <a:ext cx="349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Projection de la force </a:t>
            </a:r>
            <a:r>
              <a:rPr lang="en-GB" dirty="0" err="1" smtClean="0"/>
              <a:t>suivant</a:t>
            </a:r>
            <a:r>
              <a:rPr lang="en-GB" dirty="0" smtClean="0"/>
              <a:t>  – </a:t>
            </a:r>
            <a:r>
              <a:rPr lang="en-GB" b="1" dirty="0" smtClean="0"/>
              <a:t>e</a:t>
            </a:r>
            <a:r>
              <a:rPr lang="en-GB" sz="1200" dirty="0" smtClean="0"/>
              <a:t>1</a:t>
            </a:r>
            <a:r>
              <a:rPr lang="en-GB" dirty="0" smtClean="0"/>
              <a:t> :</a:t>
            </a:r>
            <a:endParaRPr lang="en-GB" dirty="0"/>
          </a:p>
        </p:txBody>
      </p:sp>
      <p:pic>
        <p:nvPicPr>
          <p:cNvPr id="12" name="Image 11" descr="EBT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1" t="28703"/>
          <a:stretch/>
        </p:blipFill>
        <p:spPr>
          <a:xfrm>
            <a:off x="6932829" y="2313157"/>
            <a:ext cx="293614" cy="353136"/>
          </a:xfrm>
          <a:prstGeom prst="rect">
            <a:avLst/>
          </a:prstGeom>
        </p:spPr>
      </p:pic>
      <p:sp>
        <p:nvSpPr>
          <p:cNvPr id="13" name="Accolade fermante 12"/>
          <p:cNvSpPr/>
          <p:nvPr/>
        </p:nvSpPr>
        <p:spPr>
          <a:xfrm rot="5400000">
            <a:off x="5152430" y="1449785"/>
            <a:ext cx="219570" cy="1368744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ccolade fermante 13"/>
          <p:cNvSpPr/>
          <p:nvPr/>
        </p:nvSpPr>
        <p:spPr>
          <a:xfrm rot="5400000">
            <a:off x="6919646" y="1170061"/>
            <a:ext cx="219569" cy="1928195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361238" y="2788627"/>
            <a:ext cx="64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</a:t>
            </a:r>
            <a:r>
              <a:rPr lang="en-GB" dirty="0" err="1" smtClean="0"/>
              <a:t>ù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361238" y="3581351"/>
            <a:ext cx="342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Introduction de la </a:t>
            </a:r>
            <a:r>
              <a:rPr lang="en-GB" dirty="0" err="1" smtClean="0"/>
              <a:t>décomposition</a:t>
            </a:r>
            <a:r>
              <a:rPr lang="en-GB" dirty="0" smtClean="0"/>
              <a:t> 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5" y="2008707"/>
            <a:ext cx="2032000" cy="723900"/>
          </a:xfrm>
          <a:prstGeom prst="rect">
            <a:avLst/>
          </a:prstGeom>
        </p:spPr>
      </p:pic>
      <p:pic>
        <p:nvPicPr>
          <p:cNvPr id="6" name="Image 5" descr="EBT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62" y="3125563"/>
            <a:ext cx="2895600" cy="698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3118" y="1157895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Calcul</a:t>
            </a:r>
            <a:r>
              <a:rPr lang="en-GB" dirty="0" smtClean="0"/>
              <a:t> de </a:t>
            </a:r>
            <a:endParaRPr lang="en-GB" dirty="0"/>
          </a:p>
        </p:txBody>
      </p:sp>
      <p:pic>
        <p:nvPicPr>
          <p:cNvPr id="10" name="Image 9" descr="EBT4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7" t="30769" r="35187"/>
          <a:stretch/>
        </p:blipFill>
        <p:spPr>
          <a:xfrm>
            <a:off x="1237329" y="1217436"/>
            <a:ext cx="298824" cy="3429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70300" y="1157895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Pas de contribution de P</a:t>
            </a:r>
            <a:r>
              <a:rPr lang="en-GB" sz="1200" dirty="0" smtClean="0"/>
              <a:t>0</a:t>
            </a:r>
            <a:r>
              <a:rPr lang="en-GB" dirty="0" smtClean="0"/>
              <a:t> (</a:t>
            </a:r>
            <a:r>
              <a:rPr lang="en-GB" dirty="0" err="1" smtClean="0"/>
              <a:t>d’Alembert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Pas de contribution de P1 (</a:t>
            </a:r>
            <a:r>
              <a:rPr lang="en-GB" dirty="0" err="1" smtClean="0"/>
              <a:t>symétries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12" name="Flèche vers la droite 11"/>
          <p:cNvSpPr/>
          <p:nvPr/>
        </p:nvSpPr>
        <p:spPr>
          <a:xfrm>
            <a:off x="437061" y="2256118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 descr="EBT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701"/>
            <a:ext cx="9144000" cy="371329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23118" y="2960035"/>
            <a:ext cx="162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Interprétation</a:t>
            </a:r>
            <a:r>
              <a:rPr lang="en-GB" dirty="0" smtClean="0"/>
              <a:t>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52952" y="753768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_Ap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2" y="929260"/>
            <a:ext cx="5991413" cy="2187177"/>
          </a:xfrm>
          <a:prstGeom prst="rect">
            <a:avLst/>
          </a:prstGeom>
        </p:spPr>
      </p:pic>
      <p:pic>
        <p:nvPicPr>
          <p:cNvPr id="7" name="Image 6" descr="EBT_Ap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" y="3011849"/>
            <a:ext cx="5991413" cy="316354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559176" y="2480235"/>
            <a:ext cx="17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dT</a:t>
            </a:r>
            <a:r>
              <a:rPr lang="en-GB" sz="1400" dirty="0" err="1" smtClean="0"/>
              <a:t>f</a:t>
            </a:r>
            <a:r>
              <a:rPr lang="en-GB" dirty="0" smtClean="0"/>
              <a:t>= </a:t>
            </a:r>
            <a:r>
              <a:rPr lang="en-GB" dirty="0" smtClean="0">
                <a:latin typeface="ESSTIXEleven"/>
                <a:cs typeface="ESSTIXEleven"/>
              </a:rPr>
              <a:t>r </a:t>
            </a:r>
            <a:r>
              <a:rPr lang="en-GB" dirty="0" smtClean="0"/>
              <a:t>V </a:t>
            </a:r>
            <a:r>
              <a:rPr lang="en-GB" dirty="0" err="1" smtClean="0"/>
              <a:t>dP</a:t>
            </a:r>
            <a:r>
              <a:rPr lang="en-GB" sz="1400" dirty="0" err="1" smtClean="0"/>
              <a:t>f</a:t>
            </a:r>
            <a:r>
              <a:rPr lang="en-GB" dirty="0" smtClean="0"/>
              <a:t> + W</a:t>
            </a:r>
            <a:endParaRPr lang="en-GB" dirty="0"/>
          </a:p>
        </p:txBody>
      </p:sp>
      <p:pic>
        <p:nvPicPr>
          <p:cNvPr id="17" name="Image 16" descr="EBT_App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2" y="6246799"/>
            <a:ext cx="6122366" cy="6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7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52952" y="753768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9" name="Image 8" descr="EBT_Ap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" y="1030940"/>
            <a:ext cx="6266261" cy="56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52952" y="753768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_Ap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2" y="929260"/>
            <a:ext cx="5991413" cy="2187177"/>
          </a:xfrm>
          <a:prstGeom prst="rect">
            <a:avLst/>
          </a:prstGeom>
        </p:spPr>
      </p:pic>
      <p:pic>
        <p:nvPicPr>
          <p:cNvPr id="7" name="Image 6" descr="EBT_Ap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" y="3011849"/>
            <a:ext cx="5991413" cy="3163548"/>
          </a:xfrm>
          <a:prstGeom prst="rect">
            <a:avLst/>
          </a:prstGeom>
        </p:spPr>
      </p:pic>
      <p:pic>
        <p:nvPicPr>
          <p:cNvPr id="17" name="Image 16" descr="EBT_App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2" y="6246799"/>
            <a:ext cx="6122366" cy="6112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59176" y="2480235"/>
            <a:ext cx="17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dT</a:t>
            </a:r>
            <a:r>
              <a:rPr lang="en-GB" sz="1400" dirty="0" err="1" smtClean="0"/>
              <a:t>f</a:t>
            </a:r>
            <a:r>
              <a:rPr lang="en-GB" dirty="0" smtClean="0"/>
              <a:t>= </a:t>
            </a:r>
            <a:r>
              <a:rPr lang="en-GB" dirty="0" smtClean="0">
                <a:latin typeface="ESSTIXEleven"/>
                <a:cs typeface="ESSTIXEleven"/>
              </a:rPr>
              <a:t>r </a:t>
            </a:r>
            <a:r>
              <a:rPr lang="en-GB" dirty="0" smtClean="0"/>
              <a:t>V </a:t>
            </a:r>
            <a:r>
              <a:rPr lang="en-GB" dirty="0" err="1" smtClean="0"/>
              <a:t>dP</a:t>
            </a:r>
            <a:r>
              <a:rPr lang="en-GB" sz="1400" dirty="0" err="1" smtClean="0"/>
              <a:t>f</a:t>
            </a:r>
            <a:r>
              <a:rPr lang="en-GB" dirty="0" smtClean="0"/>
              <a:t> + 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09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44" y="3327690"/>
            <a:ext cx="6921500" cy="2971800"/>
          </a:xfrm>
          <a:prstGeom prst="rect">
            <a:avLst/>
          </a:prstGeom>
        </p:spPr>
      </p:pic>
      <p:pic>
        <p:nvPicPr>
          <p:cNvPr id="7" name="Image 6" descr="EBT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33" y="1158866"/>
            <a:ext cx="1752600" cy="635000"/>
          </a:xfrm>
          <a:prstGeom prst="rect">
            <a:avLst/>
          </a:prstGeom>
        </p:spPr>
      </p:pic>
      <p:pic>
        <p:nvPicPr>
          <p:cNvPr id="9" name="Image 8" descr="EBT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33" y="1882817"/>
            <a:ext cx="4724400" cy="647700"/>
          </a:xfrm>
          <a:prstGeom prst="rect">
            <a:avLst/>
          </a:prstGeom>
        </p:spPr>
      </p:pic>
      <p:pic>
        <p:nvPicPr>
          <p:cNvPr id="6" name="Image 5" descr="EBT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94" y="1095366"/>
            <a:ext cx="2895600" cy="698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2002" y="1229374"/>
            <a:ext cx="157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Cas</a:t>
            </a:r>
            <a:r>
              <a:rPr lang="en-GB" dirty="0" smtClean="0"/>
              <a:t> </a:t>
            </a:r>
            <a:r>
              <a:rPr lang="en-GB" dirty="0" err="1" smtClean="0"/>
              <a:t>général</a:t>
            </a:r>
            <a:r>
              <a:rPr lang="en-GB" dirty="0" smtClean="0"/>
              <a:t> : </a:t>
            </a:r>
            <a:r>
              <a:rPr lang="en-GB" dirty="0" err="1" smtClean="0"/>
              <a:t>si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4063163" y="12293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alors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585884" y="1882817"/>
            <a:ext cx="56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où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463176" y="2853765"/>
            <a:ext cx="332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Variante</a:t>
            </a:r>
            <a:r>
              <a:rPr lang="en-GB" dirty="0" smtClean="0"/>
              <a:t> du </a:t>
            </a:r>
            <a:r>
              <a:rPr lang="en-GB" dirty="0" err="1" smtClean="0"/>
              <a:t>théorème</a:t>
            </a:r>
            <a:r>
              <a:rPr lang="en-GB" dirty="0" smtClean="0"/>
              <a:t> de Stokes 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4" y="1017637"/>
            <a:ext cx="3822700" cy="825500"/>
          </a:xfrm>
          <a:prstGeom prst="rect">
            <a:avLst/>
          </a:prstGeom>
        </p:spPr>
      </p:pic>
      <p:pic>
        <p:nvPicPr>
          <p:cNvPr id="5" name="Image 4" descr="EBT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99" y="2650479"/>
            <a:ext cx="2844800" cy="787400"/>
          </a:xfrm>
          <a:prstGeom prst="rect">
            <a:avLst/>
          </a:prstGeom>
        </p:spPr>
      </p:pic>
      <p:pic>
        <p:nvPicPr>
          <p:cNvPr id="6" name="Image 5" descr="EBT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99" y="1936549"/>
            <a:ext cx="2882900" cy="660400"/>
          </a:xfrm>
          <a:prstGeom prst="rect">
            <a:avLst/>
          </a:prstGeom>
        </p:spPr>
      </p:pic>
      <p:pic>
        <p:nvPicPr>
          <p:cNvPr id="7" name="Image 6" descr="EBT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3" y="3836523"/>
            <a:ext cx="4457700" cy="723900"/>
          </a:xfrm>
          <a:prstGeom prst="rect">
            <a:avLst/>
          </a:prstGeom>
        </p:spPr>
      </p:pic>
      <p:pic>
        <p:nvPicPr>
          <p:cNvPr id="9" name="Image 8" descr="EBT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92" y="4623681"/>
            <a:ext cx="1079500" cy="647700"/>
          </a:xfrm>
          <a:prstGeom prst="rect">
            <a:avLst/>
          </a:prstGeom>
        </p:spPr>
      </p:pic>
      <p:pic>
        <p:nvPicPr>
          <p:cNvPr id="10" name="Image 9" descr="EBT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63" y="4725281"/>
            <a:ext cx="1511300" cy="546100"/>
          </a:xfrm>
          <a:prstGeom prst="rect">
            <a:avLst/>
          </a:prstGeom>
        </p:spPr>
      </p:pic>
      <p:pic>
        <p:nvPicPr>
          <p:cNvPr id="11" name="Image 10" descr="EBT5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22" y="5571355"/>
            <a:ext cx="2324100" cy="635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78118" y="1279569"/>
            <a:ext cx="50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Ici</a:t>
            </a:r>
            <a:r>
              <a:rPr lang="en-GB" dirty="0" smtClean="0"/>
              <a:t> : </a:t>
            </a:r>
            <a:endParaRPr lang="en-GB" dirty="0"/>
          </a:p>
        </p:txBody>
      </p:sp>
      <p:cxnSp>
        <p:nvCxnSpPr>
          <p:cNvPr id="14" name="Connecteur en angle 13"/>
          <p:cNvCxnSpPr>
            <a:endCxn id="6" idx="1"/>
          </p:cNvCxnSpPr>
          <p:nvPr/>
        </p:nvCxnSpPr>
        <p:spPr>
          <a:xfrm rot="16200000" flipH="1">
            <a:off x="4090931" y="1900480"/>
            <a:ext cx="443925" cy="288611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16200000" flipH="1">
            <a:off x="3078630" y="1851963"/>
            <a:ext cx="1221354" cy="1163078"/>
          </a:xfrm>
          <a:prstGeom prst="bentConnector3">
            <a:avLst>
              <a:gd name="adj1" fmla="val 98933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576862" y="1701714"/>
            <a:ext cx="1087961" cy="189753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èche vers la droite 27"/>
          <p:cNvSpPr/>
          <p:nvPr/>
        </p:nvSpPr>
        <p:spPr>
          <a:xfrm>
            <a:off x="478118" y="4168589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ccolade fermante 28"/>
          <p:cNvSpPr/>
          <p:nvPr/>
        </p:nvSpPr>
        <p:spPr>
          <a:xfrm rot="5400000">
            <a:off x="3116151" y="4218237"/>
            <a:ext cx="219570" cy="68437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colade fermante 29"/>
          <p:cNvSpPr/>
          <p:nvPr/>
        </p:nvSpPr>
        <p:spPr>
          <a:xfrm rot="5400000">
            <a:off x="4623377" y="3959585"/>
            <a:ext cx="255833" cy="116541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èche vers la droite 30"/>
          <p:cNvSpPr/>
          <p:nvPr/>
        </p:nvSpPr>
        <p:spPr>
          <a:xfrm>
            <a:off x="478118" y="5800165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 19" descr="EBT57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0" t="2979"/>
          <a:stretch/>
        </p:blipFill>
        <p:spPr>
          <a:xfrm>
            <a:off x="7276363" y="2067120"/>
            <a:ext cx="224128" cy="529829"/>
          </a:xfrm>
          <a:prstGeom prst="rect">
            <a:avLst/>
          </a:prstGeom>
        </p:spPr>
      </p:pic>
      <p:pic>
        <p:nvPicPr>
          <p:cNvPr id="21" name="Image 20" descr="EBT57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0" t="2979"/>
          <a:stretch/>
        </p:blipFill>
        <p:spPr>
          <a:xfrm>
            <a:off x="7261442" y="2779264"/>
            <a:ext cx="224128" cy="5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6" y="1531932"/>
            <a:ext cx="5486400" cy="812800"/>
          </a:xfrm>
          <a:prstGeom prst="rect">
            <a:avLst/>
          </a:prstGeom>
        </p:spPr>
      </p:pic>
      <p:pic>
        <p:nvPicPr>
          <p:cNvPr id="5" name="Image 4" descr="EBT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0" y="2344732"/>
            <a:ext cx="5613400" cy="698500"/>
          </a:xfrm>
          <a:prstGeom prst="rect">
            <a:avLst/>
          </a:prstGeom>
        </p:spPr>
      </p:pic>
      <p:pic>
        <p:nvPicPr>
          <p:cNvPr id="6" name="Image 5" descr="EBT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1" y="3753338"/>
            <a:ext cx="2082800" cy="622300"/>
          </a:xfrm>
          <a:prstGeom prst="rect">
            <a:avLst/>
          </a:prstGeom>
        </p:spPr>
      </p:pic>
      <p:pic>
        <p:nvPicPr>
          <p:cNvPr id="7" name="Image 6" descr="EBT6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03" y="3880338"/>
            <a:ext cx="4330700" cy="495300"/>
          </a:xfrm>
          <a:prstGeom prst="rect">
            <a:avLst/>
          </a:prstGeom>
        </p:spPr>
      </p:pic>
      <p:pic>
        <p:nvPicPr>
          <p:cNvPr id="9" name="Image 8" descr="EBT6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" y="4595640"/>
            <a:ext cx="2527300" cy="596900"/>
          </a:xfrm>
          <a:prstGeom prst="rect">
            <a:avLst/>
          </a:prstGeom>
        </p:spPr>
      </p:pic>
      <p:pic>
        <p:nvPicPr>
          <p:cNvPr id="10" name="Image 9" descr="EBT6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62" y="4626268"/>
            <a:ext cx="3568700" cy="584200"/>
          </a:xfrm>
          <a:prstGeom prst="rect">
            <a:avLst/>
          </a:prstGeom>
        </p:spPr>
      </p:pic>
      <p:pic>
        <p:nvPicPr>
          <p:cNvPr id="11" name="Image 10" descr="EBT6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83" y="5309347"/>
            <a:ext cx="3327400" cy="622300"/>
          </a:xfrm>
          <a:prstGeom prst="rect">
            <a:avLst/>
          </a:prstGeom>
        </p:spPr>
      </p:pic>
      <p:pic>
        <p:nvPicPr>
          <p:cNvPr id="12" name="Image 11" descr="EBT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50" y="994761"/>
            <a:ext cx="2895600" cy="6985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2952" y="1099812"/>
            <a:ext cx="315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</a:t>
            </a:r>
            <a:r>
              <a:rPr lang="en-GB" dirty="0" err="1" smtClean="0"/>
              <a:t>peut</a:t>
            </a:r>
            <a:r>
              <a:rPr lang="en-GB" dirty="0" smtClean="0"/>
              <a:t> </a:t>
            </a:r>
            <a:r>
              <a:rPr lang="en-GB" dirty="0" err="1" smtClean="0"/>
              <a:t>donc</a:t>
            </a:r>
            <a:r>
              <a:rPr lang="en-GB" dirty="0" smtClean="0"/>
              <a:t> </a:t>
            </a:r>
            <a:r>
              <a:rPr lang="en-GB" dirty="0" err="1" smtClean="0"/>
              <a:t>utiliser</a:t>
            </a:r>
            <a:r>
              <a:rPr lang="en-GB" dirty="0" smtClean="0"/>
              <a:t> la relation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90924" y="1707703"/>
            <a:ext cx="5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où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20807" y="2547826"/>
            <a:ext cx="5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et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765" y="3880338"/>
            <a:ext cx="63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C.L. :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3213606" y="3888785"/>
            <a:ext cx="5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r </a:t>
            </a:r>
            <a:endParaRPr lang="en-GB" dirty="0"/>
          </a:p>
        </p:txBody>
      </p:sp>
      <p:sp>
        <p:nvSpPr>
          <p:cNvPr id="18" name="Flèche vers la droite 17"/>
          <p:cNvSpPr/>
          <p:nvPr/>
        </p:nvSpPr>
        <p:spPr>
          <a:xfrm>
            <a:off x="478118" y="4843929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3615686" y="4673334"/>
            <a:ext cx="100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et </a:t>
            </a:r>
            <a:r>
              <a:rPr lang="en-GB" dirty="0" err="1" smtClean="0"/>
              <a:t>donc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313765" y="5346184"/>
            <a:ext cx="376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</a:t>
            </a:r>
            <a:r>
              <a:rPr lang="en-GB" dirty="0" err="1" smtClean="0"/>
              <a:t>ême</a:t>
            </a:r>
            <a:r>
              <a:rPr lang="en-GB" dirty="0" smtClean="0"/>
              <a:t> chose </a:t>
            </a:r>
            <a:r>
              <a:rPr lang="en-GB" dirty="0" err="1" smtClean="0"/>
              <a:t>sur</a:t>
            </a:r>
            <a:r>
              <a:rPr lang="en-GB" dirty="0" smtClean="0"/>
              <a:t> le contour </a:t>
            </a:r>
            <a:r>
              <a:rPr lang="en-GB" dirty="0" err="1" smtClean="0"/>
              <a:t>extérieur</a:t>
            </a:r>
            <a:r>
              <a:rPr lang="en-GB" dirty="0" smtClean="0"/>
              <a:t> : </a:t>
            </a:r>
            <a:endParaRPr lang="en-GB" dirty="0"/>
          </a:p>
        </p:txBody>
      </p:sp>
      <p:pic>
        <p:nvPicPr>
          <p:cNvPr id="21" name="Image 20" descr="EBT6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" y="6066118"/>
            <a:ext cx="4762500" cy="609600"/>
          </a:xfrm>
          <a:prstGeom prst="rect">
            <a:avLst/>
          </a:prstGeom>
        </p:spPr>
      </p:pic>
      <p:sp>
        <p:nvSpPr>
          <p:cNvPr id="22" name="Flèche vers la droite 21"/>
          <p:cNvSpPr/>
          <p:nvPr/>
        </p:nvSpPr>
        <p:spPr>
          <a:xfrm>
            <a:off x="5117135" y="6296212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age 22" descr="EBT6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66" y="5978712"/>
            <a:ext cx="2324100" cy="635000"/>
          </a:xfrm>
          <a:prstGeom prst="rect">
            <a:avLst/>
          </a:prstGeom>
        </p:spPr>
      </p:pic>
      <p:sp>
        <p:nvSpPr>
          <p:cNvPr id="24" name="Accolade fermante 23"/>
          <p:cNvSpPr/>
          <p:nvPr/>
        </p:nvSpPr>
        <p:spPr>
          <a:xfrm>
            <a:off x="6424706" y="1099812"/>
            <a:ext cx="358588" cy="1817346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24"/>
          <p:cNvSpPr txBox="1"/>
          <p:nvPr/>
        </p:nvSpPr>
        <p:spPr>
          <a:xfrm>
            <a:off x="7044694" y="171748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Récapitulatif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178453" y="3251805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problème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610166" y="5931647"/>
            <a:ext cx="2608296" cy="74407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81167" y="422972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50" y="2860807"/>
            <a:ext cx="1384300" cy="355600"/>
          </a:xfrm>
          <a:prstGeom prst="rect">
            <a:avLst/>
          </a:prstGeom>
        </p:spPr>
      </p:pic>
      <p:pic>
        <p:nvPicPr>
          <p:cNvPr id="5" name="Image 4" descr="EBT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9" y="1378927"/>
            <a:ext cx="7137400" cy="1574800"/>
          </a:xfrm>
          <a:prstGeom prst="rect">
            <a:avLst/>
          </a:prstGeom>
        </p:spPr>
      </p:pic>
      <p:pic>
        <p:nvPicPr>
          <p:cNvPr id="6" name="Image 5" descr="EBT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69" y="951591"/>
            <a:ext cx="2032000" cy="266700"/>
          </a:xfrm>
          <a:prstGeom prst="rect">
            <a:avLst/>
          </a:prstGeom>
        </p:spPr>
      </p:pic>
      <p:pic>
        <p:nvPicPr>
          <p:cNvPr id="7" name="Image 6" descr="EBT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1" y="3428777"/>
            <a:ext cx="1825940" cy="584200"/>
          </a:xfrm>
          <a:prstGeom prst="rect">
            <a:avLst/>
          </a:prstGeom>
        </p:spPr>
      </p:pic>
      <p:pic>
        <p:nvPicPr>
          <p:cNvPr id="9" name="Image 8" descr="EBT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69" y="3390677"/>
            <a:ext cx="3149600" cy="622300"/>
          </a:xfrm>
          <a:prstGeom prst="rect">
            <a:avLst/>
          </a:prstGeom>
        </p:spPr>
      </p:pic>
      <p:pic>
        <p:nvPicPr>
          <p:cNvPr id="10" name="Image 9" descr="EBT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34" y="760475"/>
            <a:ext cx="1651000" cy="596900"/>
          </a:xfrm>
          <a:prstGeom prst="rect">
            <a:avLst/>
          </a:prstGeom>
        </p:spPr>
      </p:pic>
      <p:pic>
        <p:nvPicPr>
          <p:cNvPr id="11" name="Image 10" descr="EBT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83" y="4527920"/>
            <a:ext cx="4152900" cy="1714500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H="1">
            <a:off x="4560275" y="1320279"/>
            <a:ext cx="399925" cy="7288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6835546" y="1320923"/>
            <a:ext cx="247524" cy="6705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5864" y="951591"/>
            <a:ext cx="329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.1 </a:t>
            </a:r>
            <a:r>
              <a:rPr lang="en-GB" dirty="0" err="1" smtClean="0"/>
              <a:t>Positionnement</a:t>
            </a:r>
            <a:r>
              <a:rPr lang="en-GB" dirty="0" smtClean="0"/>
              <a:t> du </a:t>
            </a:r>
            <a:r>
              <a:rPr lang="en-GB" dirty="0" err="1" smtClean="0"/>
              <a:t>Problème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566935" y="3500929"/>
            <a:ext cx="194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Force </a:t>
            </a:r>
            <a:r>
              <a:rPr lang="en-GB" dirty="0" err="1" smtClean="0"/>
              <a:t>sur</a:t>
            </a:r>
            <a:r>
              <a:rPr lang="en-GB" dirty="0" smtClean="0"/>
              <a:t> le corps : 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4415962" y="3500929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où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721562" y="5120037"/>
            <a:ext cx="215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résoudre</a:t>
            </a:r>
            <a:r>
              <a:rPr lang="en-GB" dirty="0" smtClean="0"/>
              <a:t> 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93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90" y="1179912"/>
            <a:ext cx="2057400" cy="406400"/>
          </a:xfrm>
          <a:prstGeom prst="rect">
            <a:avLst/>
          </a:prstGeom>
        </p:spPr>
      </p:pic>
      <p:pic>
        <p:nvPicPr>
          <p:cNvPr id="5" name="Image 4" descr="EBT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5" y="1892290"/>
            <a:ext cx="4940300" cy="660400"/>
          </a:xfrm>
          <a:prstGeom prst="rect">
            <a:avLst/>
          </a:prstGeom>
        </p:spPr>
      </p:pic>
      <p:pic>
        <p:nvPicPr>
          <p:cNvPr id="6" name="Image 5" descr="EBT7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5" y="2937337"/>
            <a:ext cx="5118100" cy="673100"/>
          </a:xfrm>
          <a:prstGeom prst="rect">
            <a:avLst/>
          </a:prstGeom>
        </p:spPr>
      </p:pic>
      <p:pic>
        <p:nvPicPr>
          <p:cNvPr id="7" name="Image 6" descr="EBT7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4" y="4262584"/>
            <a:ext cx="7162800" cy="698500"/>
          </a:xfrm>
          <a:prstGeom prst="rect">
            <a:avLst/>
          </a:prstGeom>
        </p:spPr>
      </p:pic>
      <p:pic>
        <p:nvPicPr>
          <p:cNvPr id="9" name="Image 8" descr="EBT6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79" y="1086242"/>
            <a:ext cx="2451100" cy="635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1714" y="1216980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Calcul</a:t>
            </a:r>
            <a:r>
              <a:rPr lang="en-GB" dirty="0" smtClean="0"/>
              <a:t> de </a:t>
            </a:r>
            <a:endParaRPr lang="en-GB" dirty="0"/>
          </a:p>
        </p:txBody>
      </p:sp>
      <p:sp>
        <p:nvSpPr>
          <p:cNvPr id="11" name="Flèche vers la droite 10"/>
          <p:cNvSpPr/>
          <p:nvPr/>
        </p:nvSpPr>
        <p:spPr>
          <a:xfrm>
            <a:off x="478118" y="2222490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4706471" y="1194853"/>
            <a:ext cx="94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Rappel : 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478118" y="3042628"/>
            <a:ext cx="39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Ici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281217" y="3739492"/>
            <a:ext cx="4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Après introduction du </a:t>
            </a:r>
            <a:r>
              <a:rPr lang="en-GB" dirty="0" err="1" smtClean="0"/>
              <a:t>potentiel</a:t>
            </a:r>
            <a:r>
              <a:rPr lang="en-GB" dirty="0" smtClean="0"/>
              <a:t> de Kirchhoff :</a:t>
            </a:r>
            <a:endParaRPr lang="en-GB" dirty="0"/>
          </a:p>
        </p:txBody>
      </p:sp>
      <p:pic>
        <p:nvPicPr>
          <p:cNvPr id="15" name="Image 14" descr="EBT7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" y="5095554"/>
            <a:ext cx="8724900" cy="647700"/>
          </a:xfrm>
          <a:prstGeom prst="rect">
            <a:avLst/>
          </a:prstGeom>
        </p:spPr>
      </p:pic>
      <p:pic>
        <p:nvPicPr>
          <p:cNvPr id="16" name="Image 15" descr="EBT7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5" y="5895088"/>
            <a:ext cx="1346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7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6" name="Image 5" descr="EBT7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9" y="2038866"/>
            <a:ext cx="5245100" cy="685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2076" y="1204863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Calcul</a:t>
            </a:r>
            <a:r>
              <a:rPr lang="en-GB" dirty="0" smtClean="0"/>
              <a:t> de </a:t>
            </a:r>
            <a:endParaRPr lang="en-GB" dirty="0"/>
          </a:p>
        </p:txBody>
      </p:sp>
      <p:pic>
        <p:nvPicPr>
          <p:cNvPr id="9" name="Image 8" descr="EBT7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r="47233"/>
          <a:stretch/>
        </p:blipFill>
        <p:spPr>
          <a:xfrm>
            <a:off x="2184953" y="1061436"/>
            <a:ext cx="3731753" cy="647700"/>
          </a:xfrm>
          <a:prstGeom prst="rect">
            <a:avLst/>
          </a:prstGeom>
        </p:spPr>
      </p:pic>
      <p:pic>
        <p:nvPicPr>
          <p:cNvPr id="10" name="Image 9" descr="EBT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98"/>
          <a:stretch/>
        </p:blipFill>
        <p:spPr>
          <a:xfrm>
            <a:off x="1474307" y="983414"/>
            <a:ext cx="587576" cy="6858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8588" y="2205922"/>
            <a:ext cx="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n a :</a:t>
            </a:r>
            <a:endParaRPr lang="en-GB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883750" y="1669214"/>
            <a:ext cx="283779" cy="3696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019176" y="1597496"/>
            <a:ext cx="845621" cy="6084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340361" y="1670708"/>
            <a:ext cx="906981" cy="53521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494791" y="1774273"/>
            <a:ext cx="1936919" cy="143435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 20" descr="EBT_Leibn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7" y="3350036"/>
            <a:ext cx="8013700" cy="7239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83882" y="294760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Rappel : </a:t>
            </a:r>
            <a:r>
              <a:rPr lang="en-GB" dirty="0" err="1" smtClean="0"/>
              <a:t>Théorème</a:t>
            </a:r>
            <a:r>
              <a:rPr lang="en-GB" dirty="0" smtClean="0"/>
              <a:t> de Leibniz</a:t>
            </a:r>
            <a:endParaRPr lang="en-GB" dirty="0"/>
          </a:p>
        </p:txBody>
      </p:sp>
      <p:pic>
        <p:nvPicPr>
          <p:cNvPr id="23" name="Image 22" descr="EBT7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432"/>
            <a:ext cx="3869765" cy="2680568"/>
          </a:xfrm>
          <a:prstGeom prst="rect">
            <a:avLst/>
          </a:prstGeom>
        </p:spPr>
      </p:pic>
      <p:pic>
        <p:nvPicPr>
          <p:cNvPr id="24" name="Image 23" descr="EBT7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976097"/>
            <a:ext cx="5638800" cy="533400"/>
          </a:xfrm>
          <a:prstGeom prst="rect">
            <a:avLst/>
          </a:prstGeom>
        </p:spPr>
      </p:pic>
      <p:pic>
        <p:nvPicPr>
          <p:cNvPr id="25" name="Image 24" descr="EBT7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14" y="5726104"/>
            <a:ext cx="3911600" cy="723900"/>
          </a:xfrm>
          <a:prstGeom prst="rect">
            <a:avLst/>
          </a:prstGeom>
        </p:spPr>
      </p:pic>
      <p:sp>
        <p:nvSpPr>
          <p:cNvPr id="26" name="Flèche vers la droite 25"/>
          <p:cNvSpPr/>
          <p:nvPr/>
        </p:nvSpPr>
        <p:spPr>
          <a:xfrm>
            <a:off x="4321733" y="5957784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7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8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06" y="2413194"/>
            <a:ext cx="1028700" cy="457200"/>
          </a:xfrm>
          <a:prstGeom prst="rect">
            <a:avLst/>
          </a:prstGeom>
        </p:spPr>
      </p:pic>
      <p:pic>
        <p:nvPicPr>
          <p:cNvPr id="6" name="Image 5" descr="EBT8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79" y="4195882"/>
            <a:ext cx="1651000" cy="635000"/>
          </a:xfrm>
          <a:prstGeom prst="rect">
            <a:avLst/>
          </a:prstGeom>
        </p:spPr>
      </p:pic>
      <p:pic>
        <p:nvPicPr>
          <p:cNvPr id="7" name="Image 6" descr="EBT8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60" y="4195882"/>
            <a:ext cx="2654300" cy="698500"/>
          </a:xfrm>
          <a:prstGeom prst="rect">
            <a:avLst/>
          </a:prstGeom>
        </p:spPr>
      </p:pic>
      <p:pic>
        <p:nvPicPr>
          <p:cNvPr id="9" name="Image 8" descr="EBT8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1" y="4894382"/>
            <a:ext cx="5511800" cy="698500"/>
          </a:xfrm>
          <a:prstGeom prst="rect">
            <a:avLst/>
          </a:prstGeom>
        </p:spPr>
      </p:pic>
      <p:pic>
        <p:nvPicPr>
          <p:cNvPr id="13" name="Image 12" descr="EBT7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4" y="2986091"/>
            <a:ext cx="5689600" cy="685800"/>
          </a:xfrm>
          <a:prstGeom prst="rect">
            <a:avLst/>
          </a:prstGeom>
        </p:spPr>
      </p:pic>
      <p:pic>
        <p:nvPicPr>
          <p:cNvPr id="14" name="Image 13" descr="EBT7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4" y="946620"/>
            <a:ext cx="4940300" cy="660400"/>
          </a:xfrm>
          <a:prstGeom prst="rect">
            <a:avLst/>
          </a:prstGeom>
        </p:spPr>
      </p:pic>
      <p:pic>
        <p:nvPicPr>
          <p:cNvPr id="15" name="Image 14" descr="EBT7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4" y="1607020"/>
            <a:ext cx="8724900" cy="647700"/>
          </a:xfrm>
          <a:prstGeom prst="rect">
            <a:avLst/>
          </a:prstGeom>
        </p:spPr>
      </p:pic>
      <p:pic>
        <p:nvPicPr>
          <p:cNvPr id="16" name="Image 15" descr="EBT7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2" y="2362394"/>
            <a:ext cx="1346200" cy="508000"/>
          </a:xfrm>
          <a:prstGeom prst="rect">
            <a:avLst/>
          </a:prstGeom>
        </p:spPr>
      </p:pic>
      <p:pic>
        <p:nvPicPr>
          <p:cNvPr id="17" name="Image 16" descr="EBT8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0"/>
          <a:stretch/>
        </p:blipFill>
        <p:spPr>
          <a:xfrm>
            <a:off x="4586941" y="3786938"/>
            <a:ext cx="440487" cy="457200"/>
          </a:xfrm>
          <a:prstGeom prst="rect">
            <a:avLst/>
          </a:prstGeom>
        </p:spPr>
      </p:pic>
      <p:sp>
        <p:nvSpPr>
          <p:cNvPr id="18" name="Accolade fermante 17"/>
          <p:cNvSpPr/>
          <p:nvPr/>
        </p:nvSpPr>
        <p:spPr>
          <a:xfrm rot="5400000">
            <a:off x="4664629" y="2611866"/>
            <a:ext cx="219570" cy="212005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5506994" y="2362394"/>
            <a:ext cx="388470" cy="60222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18353" y="4288962"/>
            <a:ext cx="132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note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3824941" y="4318845"/>
            <a:ext cx="188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 </a:t>
            </a:r>
            <a:r>
              <a:rPr lang="en-GB" dirty="0" err="1" smtClean="0"/>
              <a:t>d’après</a:t>
            </a:r>
            <a:r>
              <a:rPr lang="en-GB" dirty="0" smtClean="0"/>
              <a:t> C.L (S</a:t>
            </a:r>
            <a:r>
              <a:rPr lang="en-GB" sz="1400" dirty="0" smtClean="0"/>
              <a:t>0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5" name="Flèche vers la droite 24"/>
          <p:cNvSpPr/>
          <p:nvPr/>
        </p:nvSpPr>
        <p:spPr>
          <a:xfrm>
            <a:off x="591411" y="5161154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 25" descr="EBT8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56" y="5702210"/>
            <a:ext cx="1562100" cy="533400"/>
          </a:xfrm>
          <a:prstGeom prst="rect">
            <a:avLst/>
          </a:prstGeom>
        </p:spPr>
      </p:pic>
      <p:pic>
        <p:nvPicPr>
          <p:cNvPr id="27" name="Image 26" descr="EBT8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14" y="5628065"/>
            <a:ext cx="3543300" cy="762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459409" y="5702210"/>
            <a:ext cx="122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a </a:t>
            </a:r>
            <a:r>
              <a:rPr lang="en-GB" dirty="0" err="1" smtClean="0"/>
              <a:t>aussi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29" name="Flèche vers la droite 28"/>
          <p:cNvSpPr/>
          <p:nvPr/>
        </p:nvSpPr>
        <p:spPr>
          <a:xfrm>
            <a:off x="3582387" y="5922131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5506994" y="1010628"/>
            <a:ext cx="146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récapitulatif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87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837428"/>
            <a:ext cx="4165600" cy="762000"/>
          </a:xfrm>
          <a:prstGeom prst="rect">
            <a:avLst/>
          </a:prstGeom>
        </p:spPr>
      </p:pic>
      <p:pic>
        <p:nvPicPr>
          <p:cNvPr id="5" name="Image 4" descr="EBT8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97" y="3672640"/>
            <a:ext cx="4991100" cy="660400"/>
          </a:xfrm>
          <a:prstGeom prst="rect">
            <a:avLst/>
          </a:prstGeom>
        </p:spPr>
      </p:pic>
      <p:pic>
        <p:nvPicPr>
          <p:cNvPr id="6" name="Image 5" descr="EBT9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333040"/>
            <a:ext cx="3886200" cy="596900"/>
          </a:xfrm>
          <a:prstGeom prst="rect">
            <a:avLst/>
          </a:prstGeom>
        </p:spPr>
      </p:pic>
      <p:pic>
        <p:nvPicPr>
          <p:cNvPr id="7" name="Image 6" descr="EBT9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97" y="5058097"/>
            <a:ext cx="5143500" cy="723900"/>
          </a:xfrm>
          <a:prstGeom prst="rect">
            <a:avLst/>
          </a:prstGeom>
        </p:spPr>
      </p:pic>
      <p:pic>
        <p:nvPicPr>
          <p:cNvPr id="9" name="Image 8" descr="EBT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20" y="5864200"/>
            <a:ext cx="4165600" cy="622300"/>
          </a:xfrm>
          <a:prstGeom prst="rect">
            <a:avLst/>
          </a:prstGeom>
        </p:spPr>
      </p:pic>
      <p:pic>
        <p:nvPicPr>
          <p:cNvPr id="12" name="Image 11" descr="EBT8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44" y="1986015"/>
            <a:ext cx="5168900" cy="673100"/>
          </a:xfrm>
          <a:prstGeom prst="rect">
            <a:avLst/>
          </a:prstGeom>
        </p:spPr>
      </p:pic>
      <p:pic>
        <p:nvPicPr>
          <p:cNvPr id="14" name="Image 13" descr="EBT8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0" y="1059662"/>
            <a:ext cx="3543300" cy="762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12787" y="1234746"/>
            <a:ext cx="7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a : 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312787" y="2091765"/>
            <a:ext cx="2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Théorème</a:t>
            </a:r>
            <a:r>
              <a:rPr lang="en-GB" dirty="0" smtClean="0"/>
              <a:t> de Stokes : 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698901" y="3018260"/>
            <a:ext cx="229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solution du </a:t>
            </a:r>
            <a:r>
              <a:rPr lang="en-GB" dirty="0" err="1" smtClean="0"/>
              <a:t>laplacien</a:t>
            </a:r>
            <a:r>
              <a:rPr lang="en-GB" dirty="0" smtClean="0"/>
              <a:t> :</a:t>
            </a:r>
            <a:endParaRPr lang="en-GB" dirty="0"/>
          </a:p>
        </p:txBody>
      </p:sp>
      <p:pic>
        <p:nvPicPr>
          <p:cNvPr id="18" name="Image 17" descr="EBT21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2" r="28492"/>
          <a:stretch/>
        </p:blipFill>
        <p:spPr>
          <a:xfrm>
            <a:off x="429982" y="2993892"/>
            <a:ext cx="298823" cy="393700"/>
          </a:xfrm>
          <a:prstGeom prst="rect">
            <a:avLst/>
          </a:prstGeom>
        </p:spPr>
      </p:pic>
      <p:sp>
        <p:nvSpPr>
          <p:cNvPr id="19" name="Flèche vers la droite 18"/>
          <p:cNvSpPr/>
          <p:nvPr/>
        </p:nvSpPr>
        <p:spPr>
          <a:xfrm>
            <a:off x="429982" y="5339425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312787" y="5958283"/>
            <a:ext cx="34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intégrale</a:t>
            </a:r>
            <a:r>
              <a:rPr lang="en-GB" dirty="0" smtClean="0"/>
              <a:t> de contour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87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9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7" y="2315882"/>
            <a:ext cx="2565400" cy="698500"/>
          </a:xfrm>
          <a:prstGeom prst="rect">
            <a:avLst/>
          </a:prstGeom>
        </p:spPr>
      </p:pic>
      <p:pic>
        <p:nvPicPr>
          <p:cNvPr id="5" name="Image 4" descr="EBT9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86" y="2283207"/>
            <a:ext cx="5245100" cy="736600"/>
          </a:xfrm>
          <a:prstGeom prst="rect">
            <a:avLst/>
          </a:prstGeom>
        </p:spPr>
      </p:pic>
      <p:pic>
        <p:nvPicPr>
          <p:cNvPr id="6" name="Image 5" descr="EBT9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18" y="3557032"/>
            <a:ext cx="3721100" cy="622300"/>
          </a:xfrm>
          <a:prstGeom prst="rect">
            <a:avLst/>
          </a:prstGeom>
        </p:spPr>
      </p:pic>
      <p:pic>
        <p:nvPicPr>
          <p:cNvPr id="7" name="Image 6" descr="EBT9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86" y="4656642"/>
            <a:ext cx="4267200" cy="800100"/>
          </a:xfrm>
          <a:prstGeom prst="rect">
            <a:avLst/>
          </a:prstGeom>
        </p:spPr>
      </p:pic>
      <p:pic>
        <p:nvPicPr>
          <p:cNvPr id="9" name="Image 8" descr="EBT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36" y="1259257"/>
            <a:ext cx="4165600" cy="6223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8151" y="1324393"/>
            <a:ext cx="7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a : 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343647" y="2450353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 </a:t>
            </a:r>
            <a:endParaRPr lang="en-GB" dirty="0"/>
          </a:p>
        </p:txBody>
      </p:sp>
      <p:sp>
        <p:nvSpPr>
          <p:cNvPr id="12" name="Flèche vers la droite 11"/>
          <p:cNvSpPr/>
          <p:nvPr/>
        </p:nvSpPr>
        <p:spPr>
          <a:xfrm>
            <a:off x="3295917" y="2560367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686086" y="2283207"/>
            <a:ext cx="5353326" cy="736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343647" y="3691502"/>
            <a:ext cx="135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Finalement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343647" y="4895334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 </a:t>
            </a:r>
            <a:r>
              <a:rPr lang="en-GB" dirty="0" err="1" smtClean="0"/>
              <a:t>donc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552486" y="4656642"/>
            <a:ext cx="4267200" cy="8001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7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9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93861"/>
            <a:ext cx="5930900" cy="774700"/>
          </a:xfrm>
          <a:prstGeom prst="rect">
            <a:avLst/>
          </a:prstGeom>
        </p:spPr>
      </p:pic>
      <p:pic>
        <p:nvPicPr>
          <p:cNvPr id="5" name="Image 4" descr="EBT9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0" y="2017973"/>
            <a:ext cx="7696200" cy="647700"/>
          </a:xfrm>
          <a:prstGeom prst="rect">
            <a:avLst/>
          </a:prstGeom>
        </p:spPr>
      </p:pic>
      <p:pic>
        <p:nvPicPr>
          <p:cNvPr id="6" name="Image 5" descr="EBT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34" y="2838362"/>
            <a:ext cx="2705100" cy="698500"/>
          </a:xfrm>
          <a:prstGeom prst="rect">
            <a:avLst/>
          </a:prstGeom>
        </p:spPr>
      </p:pic>
      <p:pic>
        <p:nvPicPr>
          <p:cNvPr id="7" name="Image 6" descr="EBT1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0" y="3650833"/>
            <a:ext cx="6121400" cy="635000"/>
          </a:xfrm>
          <a:prstGeom prst="rect">
            <a:avLst/>
          </a:prstGeom>
        </p:spPr>
      </p:pic>
      <p:pic>
        <p:nvPicPr>
          <p:cNvPr id="9" name="Image 8" descr="EBT1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2" y="4543216"/>
            <a:ext cx="7759700" cy="7747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4475" y="1243273"/>
            <a:ext cx="142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Assemblage : 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284475" y="2176040"/>
            <a:ext cx="7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a :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284475" y="2938040"/>
            <a:ext cx="121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 de plus : </a:t>
            </a:r>
            <a:endParaRPr lang="en-GB" dirty="0"/>
          </a:p>
        </p:txBody>
      </p:sp>
      <p:sp>
        <p:nvSpPr>
          <p:cNvPr id="14" name="Flèche vers la droite 13"/>
          <p:cNvSpPr/>
          <p:nvPr/>
        </p:nvSpPr>
        <p:spPr>
          <a:xfrm>
            <a:off x="429982" y="3920012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 14" descr="EBT1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23710"/>
            <a:ext cx="5168900" cy="7239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56094" y="5717099"/>
            <a:ext cx="152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Résultat</a:t>
            </a:r>
            <a:r>
              <a:rPr lang="en-GB" dirty="0" smtClean="0"/>
              <a:t> final :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828800" y="5523710"/>
            <a:ext cx="5168900" cy="7239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7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43187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21921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72" y="3039628"/>
            <a:ext cx="4622800" cy="393700"/>
          </a:xfrm>
          <a:prstGeom prst="rect">
            <a:avLst/>
          </a:prstGeom>
          <a:noFill/>
        </p:spPr>
      </p:pic>
      <p:pic>
        <p:nvPicPr>
          <p:cNvPr id="6" name="Image 5" descr="EBT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36" y="5344403"/>
            <a:ext cx="4432300" cy="368300"/>
          </a:xfrm>
          <a:prstGeom prst="rect">
            <a:avLst/>
          </a:prstGeom>
        </p:spPr>
      </p:pic>
      <p:pic>
        <p:nvPicPr>
          <p:cNvPr id="7" name="Image 6" descr="EBT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6" y="3984215"/>
            <a:ext cx="3759200" cy="1016000"/>
          </a:xfrm>
          <a:prstGeom prst="rect">
            <a:avLst/>
          </a:prstGeom>
        </p:spPr>
      </p:pic>
      <p:pic>
        <p:nvPicPr>
          <p:cNvPr id="9" name="Image 8" descr="EBT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39" y="6039822"/>
            <a:ext cx="6604000" cy="622300"/>
          </a:xfrm>
          <a:prstGeom prst="rect">
            <a:avLst/>
          </a:prstGeom>
        </p:spPr>
      </p:pic>
      <p:pic>
        <p:nvPicPr>
          <p:cNvPr id="10" name="Image 9" descr="EBT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12" y="4133619"/>
            <a:ext cx="1054100" cy="533400"/>
          </a:xfrm>
          <a:prstGeom prst="rect">
            <a:avLst/>
          </a:prstGeom>
        </p:spPr>
      </p:pic>
      <p:pic>
        <p:nvPicPr>
          <p:cNvPr id="14" name="Image 13" descr="EBT02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1"/>
          <a:stretch/>
        </p:blipFill>
        <p:spPr>
          <a:xfrm>
            <a:off x="4719655" y="1227487"/>
            <a:ext cx="4198857" cy="1221591"/>
          </a:xfrm>
          <a:prstGeom prst="rect">
            <a:avLst/>
          </a:prstGeom>
        </p:spPr>
      </p:pic>
      <p:pic>
        <p:nvPicPr>
          <p:cNvPr id="15" name="Image 14" descr="EBT38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35"/>
          <a:stretch/>
        </p:blipFill>
        <p:spPr>
          <a:xfrm>
            <a:off x="251464" y="1702775"/>
            <a:ext cx="4468191" cy="442261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>
            <a:off x="4127337" y="2145036"/>
            <a:ext cx="1500850" cy="304042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5306" y="2262923"/>
            <a:ext cx="243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Configuration de </a:t>
            </a:r>
            <a:r>
              <a:rPr lang="en-GB" sz="1600" dirty="0" err="1" smtClean="0"/>
              <a:t>référence</a:t>
            </a:r>
            <a:endParaRPr lang="en-GB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992454" y="2295189"/>
            <a:ext cx="212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Configuration courante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2487390" y="2909342"/>
            <a:ext cx="4815960" cy="641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4913890" y="2449078"/>
            <a:ext cx="7848" cy="460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62160" y="3117671"/>
            <a:ext cx="175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Transformation :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362160" y="4297687"/>
            <a:ext cx="313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Gradient de la Transformation : 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362160" y="5329462"/>
            <a:ext cx="248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Transformation inverse :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3055271" y="5191678"/>
            <a:ext cx="4815960" cy="641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ZoneTexte 26"/>
          <p:cNvSpPr txBox="1"/>
          <p:nvPr/>
        </p:nvSpPr>
        <p:spPr>
          <a:xfrm>
            <a:off x="362160" y="6174903"/>
            <a:ext cx="161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Dérivées</a:t>
            </a:r>
            <a:r>
              <a:rPr lang="en-GB" dirty="0" smtClean="0"/>
              <a:t> part.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solidFill>
                <a:srgbClr val="00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Image 4" descr="EBT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29" y="4651937"/>
            <a:ext cx="2222500" cy="469900"/>
          </a:xfrm>
          <a:prstGeom prst="rect">
            <a:avLst/>
          </a:prstGeom>
        </p:spPr>
      </p:pic>
      <p:pic>
        <p:nvPicPr>
          <p:cNvPr id="6" name="Image 5" descr="EBT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29" y="5608917"/>
            <a:ext cx="3009900" cy="660400"/>
          </a:xfrm>
          <a:prstGeom prst="rect">
            <a:avLst/>
          </a:prstGeom>
        </p:spPr>
      </p:pic>
      <p:pic>
        <p:nvPicPr>
          <p:cNvPr id="3" name="Image 2" descr="trans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9" y="1439725"/>
            <a:ext cx="7225566" cy="22179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864" y="1070393"/>
            <a:ext cx="352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Rappels </a:t>
            </a:r>
            <a:r>
              <a:rPr lang="en-GB" dirty="0" err="1" smtClean="0"/>
              <a:t>sur</a:t>
            </a:r>
            <a:r>
              <a:rPr lang="en-GB" dirty="0" smtClean="0"/>
              <a:t> le </a:t>
            </a:r>
            <a:r>
              <a:rPr lang="en-GB" dirty="0" err="1" smtClean="0"/>
              <a:t>calcul</a:t>
            </a:r>
            <a:r>
              <a:rPr lang="en-GB" dirty="0" smtClean="0"/>
              <a:t> de la </a:t>
            </a:r>
            <a:r>
              <a:rPr lang="en-GB" dirty="0" err="1" smtClean="0"/>
              <a:t>normale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842669" y="3686913"/>
            <a:ext cx="27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Configuration de </a:t>
            </a:r>
            <a:r>
              <a:rPr lang="en-GB" dirty="0" err="1" smtClean="0"/>
              <a:t>référence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5773032" y="3686913"/>
            <a:ext cx="23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Configuration courante</a:t>
            </a:r>
            <a:endParaRPr lang="en-GB" dirty="0"/>
          </a:p>
        </p:txBody>
      </p:sp>
      <p:pic>
        <p:nvPicPr>
          <p:cNvPr id="11" name="Image 10" descr="EBT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9" y="5608917"/>
            <a:ext cx="3759200" cy="1016000"/>
          </a:xfrm>
          <a:prstGeom prst="rect">
            <a:avLst/>
          </a:prstGeom>
        </p:spPr>
      </p:pic>
      <p:sp>
        <p:nvSpPr>
          <p:cNvPr id="12" name="Flèche vers la droite 11"/>
          <p:cNvSpPr/>
          <p:nvPr/>
        </p:nvSpPr>
        <p:spPr>
          <a:xfrm>
            <a:off x="4778708" y="5913717"/>
            <a:ext cx="346116" cy="14941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 descr="EBT1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51" y="4056245"/>
            <a:ext cx="1663700" cy="469900"/>
          </a:xfrm>
          <a:prstGeom prst="rect">
            <a:avLst/>
          </a:prstGeom>
        </p:spPr>
      </p:pic>
      <p:pic>
        <p:nvPicPr>
          <p:cNvPr id="14" name="Image 13" descr="EBT1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53" y="4059144"/>
            <a:ext cx="1854200" cy="419100"/>
          </a:xfrm>
          <a:prstGeom prst="rect">
            <a:avLst/>
          </a:prstGeom>
        </p:spPr>
      </p:pic>
      <p:pic>
        <p:nvPicPr>
          <p:cNvPr id="15" name="Image 14" descr="EBT1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9" y="4610998"/>
            <a:ext cx="1371600" cy="317500"/>
          </a:xfrm>
          <a:prstGeom prst="rect">
            <a:avLst/>
          </a:prstGeom>
        </p:spPr>
      </p:pic>
      <p:pic>
        <p:nvPicPr>
          <p:cNvPr id="16" name="Image 15" descr="EBT10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9" y="5045637"/>
            <a:ext cx="1447800" cy="304800"/>
          </a:xfrm>
          <a:prstGeom prst="rect">
            <a:avLst/>
          </a:prstGeom>
        </p:spPr>
      </p:pic>
      <p:pic>
        <p:nvPicPr>
          <p:cNvPr id="17" name="Image 16" descr="EBT10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82" y="4651937"/>
            <a:ext cx="901700" cy="393700"/>
          </a:xfrm>
          <a:prstGeom prst="rect">
            <a:avLst/>
          </a:prstGeom>
        </p:spPr>
      </p:pic>
      <p:sp>
        <p:nvSpPr>
          <p:cNvPr id="18" name="Accolade fermante 17"/>
          <p:cNvSpPr/>
          <p:nvPr/>
        </p:nvSpPr>
        <p:spPr>
          <a:xfrm>
            <a:off x="2309879" y="4610998"/>
            <a:ext cx="185297" cy="705646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5124824" y="4634906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50" y="3285581"/>
            <a:ext cx="5359400" cy="660400"/>
          </a:xfrm>
          <a:prstGeom prst="rect">
            <a:avLst/>
          </a:prstGeom>
        </p:spPr>
      </p:pic>
      <p:pic>
        <p:nvPicPr>
          <p:cNvPr id="7" name="Image 6" descr="EBT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4" y="4715809"/>
            <a:ext cx="6108700" cy="660400"/>
          </a:xfrm>
          <a:prstGeom prst="rect">
            <a:avLst/>
          </a:prstGeom>
        </p:spPr>
      </p:pic>
      <p:pic>
        <p:nvPicPr>
          <p:cNvPr id="9" name="Image 8" descr="EBT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8" y="5544671"/>
            <a:ext cx="7150100" cy="622300"/>
          </a:xfrm>
          <a:prstGeom prst="rect">
            <a:avLst/>
          </a:prstGeom>
        </p:spPr>
      </p:pic>
      <p:pic>
        <p:nvPicPr>
          <p:cNvPr id="12" name="Image 11" descr="EBT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83" y="1044111"/>
            <a:ext cx="4152900" cy="1714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9658" y="1632786"/>
            <a:ext cx="215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résoudre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658168" y="3285581"/>
            <a:ext cx="205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Première </a:t>
            </a:r>
            <a:r>
              <a:rPr lang="en-GB" dirty="0" err="1" smtClean="0"/>
              <a:t>équation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643238" y="4189250"/>
            <a:ext cx="19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Conditions </a:t>
            </a:r>
            <a:r>
              <a:rPr lang="en-GB" dirty="0" err="1" smtClean="0"/>
              <a:t>limites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7071734" y="4835569"/>
            <a:ext cx="127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Sur le corps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6" name="Image 5" descr="EBT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76" y="4618934"/>
            <a:ext cx="3860800" cy="584200"/>
          </a:xfrm>
          <a:prstGeom prst="rect">
            <a:avLst/>
          </a:prstGeom>
        </p:spPr>
      </p:pic>
      <p:pic>
        <p:nvPicPr>
          <p:cNvPr id="7" name="Image 6" descr="EBT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9" y="5414694"/>
            <a:ext cx="7759700" cy="749300"/>
          </a:xfrm>
          <a:prstGeom prst="rect">
            <a:avLst/>
          </a:prstGeom>
        </p:spPr>
      </p:pic>
      <p:pic>
        <p:nvPicPr>
          <p:cNvPr id="3" name="Image 2" descr="EBT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9" y="1607209"/>
            <a:ext cx="7810500" cy="2159000"/>
          </a:xfrm>
          <a:prstGeom prst="rect">
            <a:avLst/>
          </a:prstGeom>
        </p:spPr>
      </p:pic>
      <p:pic>
        <p:nvPicPr>
          <p:cNvPr id="9" name="Image 8" descr="EBT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81" y="3766209"/>
            <a:ext cx="3149600" cy="622300"/>
          </a:xfrm>
          <a:prstGeom prst="rect">
            <a:avLst/>
          </a:prstGeom>
        </p:spPr>
      </p:pic>
      <p:pic>
        <p:nvPicPr>
          <p:cNvPr id="10" name="Image 9" descr="EBT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05" y="3804309"/>
            <a:ext cx="1825940" cy="584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8118" y="3924158"/>
            <a:ext cx="194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Force </a:t>
            </a:r>
            <a:r>
              <a:rPr lang="en-GB" dirty="0" err="1" smtClean="0"/>
              <a:t>sur</a:t>
            </a:r>
            <a:r>
              <a:rPr lang="en-GB" dirty="0" smtClean="0"/>
              <a:t> le corps :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4168588" y="3924158"/>
            <a:ext cx="6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vec 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478118" y="1085334"/>
            <a:ext cx="148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Récapitulatif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478118" y="4722467"/>
            <a:ext cx="33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Après </a:t>
            </a:r>
            <a:r>
              <a:rPr lang="en-GB" dirty="0" err="1" smtClean="0"/>
              <a:t>changement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smtClean="0"/>
              <a:t>variables : 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484004" y="5585035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où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484004" y="6172223"/>
            <a:ext cx="519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2"/>
                </a:solidFill>
              </a:rPr>
              <a:t>Problème</a:t>
            </a:r>
            <a:r>
              <a:rPr lang="en-GB" dirty="0" smtClean="0">
                <a:solidFill>
                  <a:schemeClr val="accent2"/>
                </a:solidFill>
              </a:rPr>
              <a:t> : </a:t>
            </a:r>
            <a:r>
              <a:rPr lang="en-GB" dirty="0" err="1" smtClean="0">
                <a:solidFill>
                  <a:schemeClr val="accent2"/>
                </a:solidFill>
              </a:rPr>
              <a:t>système</a:t>
            </a:r>
            <a:r>
              <a:rPr lang="en-GB" dirty="0" smtClean="0">
                <a:solidFill>
                  <a:schemeClr val="accent2"/>
                </a:solidFill>
              </a:rPr>
              <a:t> trop </a:t>
            </a:r>
            <a:r>
              <a:rPr lang="en-GB" dirty="0" err="1" smtClean="0">
                <a:solidFill>
                  <a:schemeClr val="accent2"/>
                </a:solidFill>
              </a:rPr>
              <a:t>compliqué</a:t>
            </a:r>
            <a:r>
              <a:rPr lang="en-GB" dirty="0" smtClean="0">
                <a:solidFill>
                  <a:schemeClr val="accent2"/>
                </a:solidFill>
              </a:rPr>
              <a:t> pour </a:t>
            </a:r>
            <a:r>
              <a:rPr lang="en-GB" dirty="0" err="1" smtClean="0">
                <a:solidFill>
                  <a:schemeClr val="accent2"/>
                </a:solidFill>
              </a:rPr>
              <a:t>être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rgbClr val="C0504D"/>
                </a:solidFill>
              </a:rPr>
              <a:t>résolu</a:t>
            </a:r>
            <a:r>
              <a:rPr lang="en-GB" dirty="0" smtClean="0">
                <a:solidFill>
                  <a:srgbClr val="C0504D"/>
                </a:solidFill>
              </a:rPr>
              <a:t> !</a:t>
            </a:r>
            <a:endParaRPr lang="en-GB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5" name="Image 4" descr="EBT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01" y="5279858"/>
            <a:ext cx="1866900" cy="393700"/>
          </a:xfrm>
          <a:prstGeom prst="rect">
            <a:avLst/>
          </a:prstGeom>
        </p:spPr>
      </p:pic>
      <p:pic>
        <p:nvPicPr>
          <p:cNvPr id="6" name="Image 5" descr="EBT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83" y="5953991"/>
            <a:ext cx="647700" cy="304800"/>
          </a:xfrm>
          <a:prstGeom prst="rect">
            <a:avLst/>
          </a:prstGeom>
        </p:spPr>
      </p:pic>
      <p:pic>
        <p:nvPicPr>
          <p:cNvPr id="9" name="Image 8" descr="EBT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37" y="1624037"/>
            <a:ext cx="2730500" cy="596900"/>
          </a:xfrm>
          <a:prstGeom prst="rect">
            <a:avLst/>
          </a:prstGeom>
        </p:spPr>
      </p:pic>
      <p:pic>
        <p:nvPicPr>
          <p:cNvPr id="10" name="Image 9" descr="EBT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8" y="1624037"/>
            <a:ext cx="2362200" cy="635000"/>
          </a:xfrm>
          <a:prstGeom prst="rect">
            <a:avLst/>
          </a:prstGeom>
        </p:spPr>
      </p:pic>
      <p:pic>
        <p:nvPicPr>
          <p:cNvPr id="11" name="Image 10" descr="EBT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08" y="1687537"/>
            <a:ext cx="939800" cy="533400"/>
          </a:xfrm>
          <a:prstGeom prst="rect">
            <a:avLst/>
          </a:prstGeom>
        </p:spPr>
      </p:pic>
      <p:pic>
        <p:nvPicPr>
          <p:cNvPr id="12" name="Image 11" descr="EBT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86" y="2671625"/>
            <a:ext cx="6197600" cy="2108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3443" y="1043287"/>
            <a:ext cx="382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Objectif</a:t>
            </a:r>
            <a:r>
              <a:rPr lang="en-GB" dirty="0" smtClean="0"/>
              <a:t> : simplification des </a:t>
            </a:r>
            <a:r>
              <a:rPr lang="en-GB" dirty="0" err="1" smtClean="0"/>
              <a:t>équations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263443" y="1721086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pose : 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6979251" y="1721086"/>
            <a:ext cx="76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et   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3787714" y="1727805"/>
            <a:ext cx="52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,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330093" y="3541059"/>
            <a:ext cx="209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 </a:t>
            </a:r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devient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414242" y="5279858"/>
            <a:ext cx="391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Recherche</a:t>
            </a:r>
            <a:r>
              <a:rPr lang="en-GB" dirty="0" smtClean="0"/>
              <a:t> de la solution sous la </a:t>
            </a:r>
            <a:r>
              <a:rPr lang="en-GB" dirty="0" err="1" smtClean="0"/>
              <a:t>forme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22" name="Accolade fermante 21"/>
          <p:cNvSpPr/>
          <p:nvPr/>
        </p:nvSpPr>
        <p:spPr>
          <a:xfrm rot="5400000">
            <a:off x="5334336" y="5244690"/>
            <a:ext cx="219568" cy="885407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6322509" y="5577609"/>
            <a:ext cx="331434" cy="3270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396701" y="5912020"/>
            <a:ext cx="167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Perturbation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698923" y="1843772"/>
            <a:ext cx="7271871" cy="1574800"/>
            <a:chOff x="205864" y="2526584"/>
            <a:chExt cx="7271871" cy="1574800"/>
          </a:xfrm>
        </p:grpSpPr>
        <p:pic>
          <p:nvPicPr>
            <p:cNvPr id="5" name="Image 4" descr="EBT38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35"/>
            <a:stretch/>
          </p:blipFill>
          <p:spPr>
            <a:xfrm>
              <a:off x="2689444" y="3181601"/>
              <a:ext cx="4788291" cy="473944"/>
            </a:xfrm>
            <a:prstGeom prst="rect">
              <a:avLst/>
            </a:prstGeom>
          </p:spPr>
        </p:pic>
        <p:pic>
          <p:nvPicPr>
            <p:cNvPr id="6" name="Image 5" descr="EBT0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76"/>
            <a:stretch/>
          </p:blipFill>
          <p:spPr>
            <a:xfrm>
              <a:off x="205864" y="2526584"/>
              <a:ext cx="2271383" cy="1574800"/>
            </a:xfrm>
            <a:prstGeom prst="rect">
              <a:avLst/>
            </a:prstGeom>
          </p:spPr>
        </p:pic>
      </p:grpSp>
      <p:pic>
        <p:nvPicPr>
          <p:cNvPr id="7" name="Image 6" descr="EBT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50" y="3418572"/>
            <a:ext cx="3924300" cy="15367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5864" y="1270000"/>
            <a:ext cx="291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Equations du </a:t>
            </a:r>
            <a:r>
              <a:rPr lang="en-GB" dirty="0" err="1" smtClean="0"/>
              <a:t>problème</a:t>
            </a:r>
            <a:r>
              <a:rPr lang="en-GB" dirty="0" smtClean="0"/>
              <a:t> : H=0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594335" y="3998863"/>
            <a:ext cx="215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résoudre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594335" y="5602941"/>
            <a:ext cx="795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Poisson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configuration non-</a:t>
            </a:r>
            <a:r>
              <a:rPr lang="en-GB" dirty="0" err="1" smtClean="0"/>
              <a:t>déformée</a:t>
            </a:r>
            <a:r>
              <a:rPr lang="en-GB" dirty="0" smtClean="0"/>
              <a:t> : Slender-Body Theory (</a:t>
            </a:r>
            <a:r>
              <a:rPr lang="en-GB" dirty="0" err="1" smtClean="0"/>
              <a:t>voir</a:t>
            </a:r>
            <a:r>
              <a:rPr lang="en-GB" dirty="0" smtClean="0"/>
              <a:t> </a:t>
            </a:r>
            <a:r>
              <a:rPr lang="en-GB" dirty="0" err="1" smtClean="0"/>
              <a:t>Batchelor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441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Elongated-Body Theory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63251" y="415214"/>
            <a:ext cx="302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/>
                <a:cs typeface="Microsoft Sans Serif"/>
              </a:rPr>
              <a:t>Lighthill</a:t>
            </a:r>
            <a:r>
              <a:rPr lang="en-GB" sz="1600" dirty="0" smtClean="0">
                <a:latin typeface="Microsoft Sans Serif"/>
                <a:cs typeface="Microsoft Sans Serif"/>
              </a:rPr>
              <a:t> (1960),  JFM (9) 2, 305</a:t>
            </a:r>
            <a:endParaRPr lang="en-GB" sz="1600" dirty="0">
              <a:latin typeface="Microsoft Sans Serif"/>
              <a:cs typeface="Microsoft Sans Serif"/>
            </a:endParaRPr>
          </a:p>
        </p:txBody>
      </p:sp>
      <p:pic>
        <p:nvPicPr>
          <p:cNvPr id="3" name="Image 2" descr="EBT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331"/>
            <a:ext cx="9144000" cy="2006633"/>
          </a:xfrm>
          <a:prstGeom prst="rect">
            <a:avLst/>
          </a:prstGeom>
        </p:spPr>
      </p:pic>
      <p:pic>
        <p:nvPicPr>
          <p:cNvPr id="5" name="Image 4" descr="EBT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01" y="4708926"/>
            <a:ext cx="1117600" cy="558800"/>
          </a:xfrm>
          <a:prstGeom prst="rect">
            <a:avLst/>
          </a:prstGeom>
        </p:spPr>
      </p:pic>
      <p:pic>
        <p:nvPicPr>
          <p:cNvPr id="6" name="Image 5" descr="EBT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4" y="4708926"/>
            <a:ext cx="1016000" cy="431800"/>
          </a:xfrm>
          <a:prstGeom prst="rect">
            <a:avLst/>
          </a:prstGeom>
        </p:spPr>
      </p:pic>
      <p:pic>
        <p:nvPicPr>
          <p:cNvPr id="7" name="Image 6" descr="EBT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84" y="4668587"/>
            <a:ext cx="1892300" cy="660400"/>
          </a:xfrm>
          <a:prstGeom prst="rect">
            <a:avLst/>
          </a:prstGeom>
        </p:spPr>
      </p:pic>
      <p:pic>
        <p:nvPicPr>
          <p:cNvPr id="9" name="Image 8" descr="EBT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50" y="5621087"/>
            <a:ext cx="990600" cy="584200"/>
          </a:xfrm>
          <a:prstGeom prst="rect">
            <a:avLst/>
          </a:prstGeom>
        </p:spPr>
      </p:pic>
      <p:pic>
        <p:nvPicPr>
          <p:cNvPr id="10" name="Image 9" descr="EBT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39" y="4174561"/>
            <a:ext cx="1625600" cy="596900"/>
          </a:xfrm>
          <a:prstGeom prst="rect">
            <a:avLst/>
          </a:prstGeom>
        </p:spPr>
      </p:pic>
      <p:pic>
        <p:nvPicPr>
          <p:cNvPr id="11" name="Image 10" descr="EBT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39" y="4893555"/>
            <a:ext cx="2171700" cy="584200"/>
          </a:xfrm>
          <a:prstGeom prst="rect">
            <a:avLst/>
          </a:prstGeom>
        </p:spPr>
      </p:pic>
      <p:pic>
        <p:nvPicPr>
          <p:cNvPr id="12" name="Image 11" descr="EBT3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89" y="5671808"/>
            <a:ext cx="1663700" cy="635000"/>
          </a:xfrm>
          <a:prstGeom prst="rect">
            <a:avLst/>
          </a:prstGeom>
        </p:spPr>
      </p:pic>
      <p:pic>
        <p:nvPicPr>
          <p:cNvPr id="13" name="Image 12" descr="EBT3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84" y="5709908"/>
            <a:ext cx="2235200" cy="5969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2259" y="1632788"/>
            <a:ext cx="470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résoudre</a:t>
            </a:r>
            <a:r>
              <a:rPr lang="en-GB" dirty="0" smtClean="0"/>
              <a:t> (après simplification (S2)</a:t>
            </a:r>
            <a:r>
              <a:rPr lang="en-GB" sz="1200" dirty="0" smtClean="0"/>
              <a:t>0</a:t>
            </a:r>
            <a:r>
              <a:rPr lang="en-GB" dirty="0" smtClean="0"/>
              <a:t>) :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2981" y="4238810"/>
            <a:ext cx="166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Simplifications :  </a:t>
            </a:r>
          </a:p>
          <a:p>
            <a:endParaRPr lang="en-GB" dirty="0"/>
          </a:p>
          <a:p>
            <a:r>
              <a:rPr lang="en-GB" dirty="0" smtClean="0"/>
              <a:t>1) Slender body 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282439" y="5748008"/>
            <a:ext cx="159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2) </a:t>
            </a:r>
            <a:r>
              <a:rPr lang="en-GB" dirty="0" err="1"/>
              <a:t>c</a:t>
            </a:r>
            <a:r>
              <a:rPr lang="en-GB" dirty="0" err="1" smtClean="0"/>
              <a:t>inématique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292981" y="1174981"/>
            <a:ext cx="393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Equation du </a:t>
            </a:r>
            <a:r>
              <a:rPr lang="en-GB" dirty="0" err="1" smtClean="0"/>
              <a:t>problème</a:t>
            </a:r>
            <a:r>
              <a:rPr lang="en-GB" dirty="0" smtClean="0"/>
              <a:t> de perturbation : </a:t>
            </a:r>
            <a:endParaRPr lang="en-GB" dirty="0"/>
          </a:p>
        </p:txBody>
      </p:sp>
      <p:sp>
        <p:nvSpPr>
          <p:cNvPr id="18" name="Accolade ouvrante 17"/>
          <p:cNvSpPr/>
          <p:nvPr/>
        </p:nvSpPr>
        <p:spPr>
          <a:xfrm>
            <a:off x="6549101" y="4262325"/>
            <a:ext cx="314038" cy="121543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793</Words>
  <Application>Microsoft Macintosh PowerPoint</Application>
  <PresentationFormat>Présentation à l'écran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  <vt:lpstr>Elongated-Body Theory</vt:lpstr>
    </vt:vector>
  </TitlesOfParts>
  <Company>Univmed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Candelier</dc:creator>
  <cp:lastModifiedBy>Fabien Candelier</cp:lastModifiedBy>
  <cp:revision>74</cp:revision>
  <dcterms:created xsi:type="dcterms:W3CDTF">2015-05-18T10:12:50Z</dcterms:created>
  <dcterms:modified xsi:type="dcterms:W3CDTF">2015-06-01T13:11:21Z</dcterms:modified>
</cp:coreProperties>
</file>