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7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9" r:id="rId10"/>
    <p:sldId id="270" r:id="rId11"/>
    <p:sldId id="268" r:id="rId12"/>
    <p:sldId id="265" r:id="rId13"/>
    <p:sldId id="271" r:id="rId14"/>
    <p:sldId id="272" r:id="rId15"/>
    <p:sldId id="273" r:id="rId16"/>
    <p:sldId id="274" r:id="rId17"/>
    <p:sldId id="275" r:id="rId18"/>
    <p:sldId id="279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76" r:id="rId3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0" autoAdjust="0"/>
    <p:restoredTop sz="86371" autoAdjust="0"/>
  </p:normalViewPr>
  <p:slideViewPr>
    <p:cSldViewPr snapToGrid="0" snapToObjects="1">
      <p:cViewPr>
        <p:scale>
          <a:sx n="85" d="100"/>
          <a:sy n="85" d="100"/>
        </p:scale>
        <p:origin x="-1120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E4D91-9AB3-A04B-9AF0-2F86C4745348}" type="datetimeFigureOut">
              <a:rPr lang="fr-FR" smtClean="0"/>
              <a:t>09/06/15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6BE16-06A5-2347-BC6D-7C23D2928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98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6BE16-06A5-2347-BC6D-7C23D29286F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0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09/06/15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41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09/06/15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6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09/06/15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3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09/06/15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09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09/06/15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9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09/06/15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2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09/06/15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0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09/06/15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7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09/06/15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09/06/15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5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7D0-9363-CB4D-BA0C-88EC57EEBBAD}" type="datetimeFigureOut">
              <a:rPr lang="fr-FR" smtClean="0"/>
              <a:t>09/06/15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E57D0-9363-CB4D-BA0C-88EC57EEBBAD}" type="datetimeFigureOut">
              <a:rPr lang="fr-FR" smtClean="0"/>
              <a:t>09/06/15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CFD1D-5612-3044-8C4E-9C5BC521D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65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35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5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Relationship Id="rId3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23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4941989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smtClean="0">
                <a:latin typeface="Microsoft Sans Serif"/>
                <a:cs typeface="Microsoft Sans Serif"/>
              </a:rPr>
              <a:t>Locomotion </a:t>
            </a:r>
            <a:r>
              <a:rPr lang="en-GB" sz="2000" dirty="0" err="1" smtClean="0">
                <a:latin typeface="Microsoft Sans Serif"/>
                <a:cs typeface="Microsoft Sans Serif"/>
              </a:rPr>
              <a:t>à</a:t>
            </a:r>
            <a:r>
              <a:rPr lang="en-GB" sz="2000" dirty="0" smtClean="0">
                <a:latin typeface="Microsoft Sans Serif"/>
                <a:cs typeface="Microsoft Sans Serif"/>
              </a:rPr>
              <a:t> grand </a:t>
            </a:r>
            <a:r>
              <a:rPr lang="en-GB" sz="2000" dirty="0" err="1" smtClean="0">
                <a:latin typeface="Microsoft Sans Serif"/>
                <a:cs typeface="Microsoft Sans Serif"/>
              </a:rPr>
              <a:t>nombre</a:t>
            </a:r>
            <a:r>
              <a:rPr lang="en-GB" sz="2000" dirty="0" smtClean="0">
                <a:latin typeface="Microsoft Sans Serif"/>
                <a:cs typeface="Microsoft Sans Serif"/>
              </a:rPr>
              <a:t> de  Reynolds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205864" y="757287"/>
            <a:ext cx="4889077" cy="31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33" y="1563278"/>
            <a:ext cx="6587396" cy="432354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32000" y="5886824"/>
            <a:ext cx="478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Fabien Candelier – </a:t>
            </a:r>
            <a:r>
              <a:rPr lang="en-GB" dirty="0" err="1" smtClean="0"/>
              <a:t>Laboratoire</a:t>
            </a:r>
            <a:r>
              <a:rPr lang="en-GB" dirty="0" smtClean="0"/>
              <a:t> IUSTI (UMR 7343)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17032" y="1007932"/>
            <a:ext cx="5121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“Aux </a:t>
            </a:r>
            <a:r>
              <a:rPr lang="en-GB" dirty="0" err="1" smtClean="0"/>
              <a:t>rencontres</a:t>
            </a:r>
            <a:r>
              <a:rPr lang="en-GB" dirty="0" smtClean="0"/>
              <a:t> de </a:t>
            </a:r>
            <a:r>
              <a:rPr lang="en-GB" dirty="0" err="1" smtClean="0"/>
              <a:t>Peyresc</a:t>
            </a:r>
            <a:r>
              <a:rPr lang="en-GB" dirty="0" smtClean="0"/>
              <a:t>” </a:t>
            </a:r>
            <a:r>
              <a:rPr lang="en-GB" dirty="0" err="1" smtClean="0"/>
              <a:t>Ecole</a:t>
            </a:r>
            <a:r>
              <a:rPr lang="en-GB" dirty="0" smtClean="0"/>
              <a:t> </a:t>
            </a:r>
            <a:r>
              <a:rPr lang="en-GB" dirty="0" err="1" smtClean="0"/>
              <a:t>thématique</a:t>
            </a:r>
            <a:r>
              <a:rPr lang="en-GB" dirty="0" smtClean="0"/>
              <a:t> CNRS </a:t>
            </a:r>
          </a:p>
          <a:p>
            <a:pPr algn="ctr"/>
            <a:r>
              <a:rPr lang="en-GB" dirty="0" smtClean="0"/>
              <a:t>du 01 au 05 </a:t>
            </a:r>
            <a:r>
              <a:rPr lang="en-GB" dirty="0" err="1" smtClean="0"/>
              <a:t>Juin</a:t>
            </a:r>
            <a:r>
              <a:rPr lang="en-GB" dirty="0" smtClean="0"/>
              <a:t>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15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 descr="LAEBT4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6"/>
          <a:stretch/>
        </p:blipFill>
        <p:spPr>
          <a:xfrm>
            <a:off x="4372909" y="1070393"/>
            <a:ext cx="4661646" cy="3423405"/>
          </a:xfrm>
          <a:prstGeom prst="rect">
            <a:avLst/>
          </a:prstGeom>
        </p:spPr>
      </p:pic>
      <p:pic>
        <p:nvPicPr>
          <p:cNvPr id="3" name="Image 2" descr="Ecp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17" y="5314203"/>
            <a:ext cx="2982294" cy="1251426"/>
          </a:xfrm>
          <a:prstGeom prst="rect">
            <a:avLst/>
          </a:prstGeom>
        </p:spPr>
      </p:pic>
      <p:pic>
        <p:nvPicPr>
          <p:cNvPr id="7" name="Image 6" descr="ellips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9" y="1618503"/>
            <a:ext cx="3695700" cy="36957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05864" y="1070393"/>
            <a:ext cx="235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Géométrie</a:t>
            </a:r>
            <a:r>
              <a:rPr lang="en-GB" dirty="0" smtClean="0"/>
              <a:t> de </a:t>
            </a:r>
            <a:r>
              <a:rPr lang="en-GB" dirty="0" err="1" smtClean="0"/>
              <a:t>l’ellipse</a:t>
            </a:r>
            <a:r>
              <a:rPr lang="en-GB" dirty="0" smtClean="0"/>
              <a:t> : </a:t>
            </a:r>
            <a:endParaRPr lang="en-GB" dirty="0"/>
          </a:p>
        </p:txBody>
      </p:sp>
      <p:sp>
        <p:nvSpPr>
          <p:cNvPr id="9" name="Flèche vers la droite 8"/>
          <p:cNvSpPr/>
          <p:nvPr/>
        </p:nvSpPr>
        <p:spPr>
          <a:xfrm>
            <a:off x="504638" y="5927863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5378823" y="4596510"/>
            <a:ext cx="29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Ecoulement</a:t>
            </a:r>
            <a:r>
              <a:rPr lang="en-GB" dirty="0" smtClean="0"/>
              <a:t> </a:t>
            </a:r>
            <a:r>
              <a:rPr lang="en-GB" dirty="0" err="1" smtClean="0"/>
              <a:t>potentiel</a:t>
            </a:r>
            <a:r>
              <a:rPr lang="en-GB" dirty="0" smtClean="0"/>
              <a:t> </a:t>
            </a:r>
            <a:r>
              <a:rPr lang="en-GB" dirty="0" err="1" smtClean="0"/>
              <a:t>produit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 err="1" smtClean="0"/>
              <a:t>déplacement</a:t>
            </a:r>
            <a:r>
              <a:rPr lang="en-GB" dirty="0" smtClean="0"/>
              <a:t> </a:t>
            </a:r>
            <a:r>
              <a:rPr lang="en-GB" dirty="0" err="1" smtClean="0"/>
              <a:t>latéral</a:t>
            </a:r>
            <a:r>
              <a:rPr lang="en-GB" dirty="0" smtClean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73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52952" y="1055452"/>
            <a:ext cx="688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Quelques</a:t>
            </a:r>
            <a:r>
              <a:rPr lang="en-GB" dirty="0" smtClean="0"/>
              <a:t> </a:t>
            </a:r>
            <a:r>
              <a:rPr lang="en-GB" dirty="0" err="1" smtClean="0"/>
              <a:t>outils</a:t>
            </a:r>
            <a:r>
              <a:rPr lang="en-GB" dirty="0" smtClean="0"/>
              <a:t> </a:t>
            </a:r>
            <a:r>
              <a:rPr lang="en-GB" dirty="0" err="1" smtClean="0"/>
              <a:t>géométriques</a:t>
            </a:r>
            <a:r>
              <a:rPr lang="en-GB" dirty="0" smtClean="0"/>
              <a:t> et </a:t>
            </a:r>
            <a:r>
              <a:rPr lang="en-GB" dirty="0" err="1" smtClean="0"/>
              <a:t>symétrie</a:t>
            </a:r>
            <a:r>
              <a:rPr lang="en-GB" dirty="0" smtClean="0"/>
              <a:t> du </a:t>
            </a:r>
            <a:r>
              <a:rPr lang="en-GB" dirty="0" err="1" smtClean="0"/>
              <a:t>tenseur</a:t>
            </a:r>
            <a:r>
              <a:rPr lang="en-GB" dirty="0" smtClean="0"/>
              <a:t> de masse </a:t>
            </a:r>
            <a:r>
              <a:rPr lang="en-GB" dirty="0" err="1" smtClean="0"/>
              <a:t>ajoutée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Image 4" descr="patatoid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" y="1570268"/>
            <a:ext cx="3899647" cy="4387103"/>
          </a:xfrm>
          <a:prstGeom prst="rect">
            <a:avLst/>
          </a:prstGeom>
        </p:spPr>
      </p:pic>
      <p:pic>
        <p:nvPicPr>
          <p:cNvPr id="7" name="Image 6" descr="EcP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24" y="1696197"/>
            <a:ext cx="2349500" cy="622300"/>
          </a:xfrm>
          <a:prstGeom prst="rect">
            <a:avLst/>
          </a:prstGeom>
        </p:spPr>
      </p:pic>
      <p:pic>
        <p:nvPicPr>
          <p:cNvPr id="8" name="Image 7" descr="Ecp4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52"/>
          <a:stretch/>
        </p:blipFill>
        <p:spPr>
          <a:xfrm>
            <a:off x="4750360" y="2568485"/>
            <a:ext cx="3378200" cy="494927"/>
          </a:xfrm>
          <a:prstGeom prst="rect">
            <a:avLst/>
          </a:prstGeom>
        </p:spPr>
      </p:pic>
      <p:pic>
        <p:nvPicPr>
          <p:cNvPr id="10" name="Image 9" descr="EcP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06" y="3854401"/>
            <a:ext cx="2019300" cy="8509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303059" y="1763058"/>
            <a:ext cx="156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 </a:t>
            </a:r>
            <a:r>
              <a:rPr lang="en-GB" dirty="0" err="1" smtClean="0"/>
              <a:t>définition</a:t>
            </a:r>
            <a:r>
              <a:rPr lang="en-GB" dirty="0" smtClean="0"/>
              <a:t> : </a:t>
            </a:r>
            <a:endParaRPr lang="en-GB" dirty="0"/>
          </a:p>
        </p:txBody>
      </p:sp>
      <p:pic>
        <p:nvPicPr>
          <p:cNvPr id="12" name="Image 11" descr="Ecp4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3"/>
          <a:stretch/>
        </p:blipFill>
        <p:spPr>
          <a:xfrm>
            <a:off x="4713942" y="3221082"/>
            <a:ext cx="3378200" cy="54273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332382" y="2694080"/>
            <a:ext cx="41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 </a:t>
            </a:r>
            <a:endParaRPr lang="en-GB" dirty="0"/>
          </a:p>
        </p:txBody>
      </p:sp>
      <p:sp>
        <p:nvSpPr>
          <p:cNvPr id="14" name="Flèche vers la droite 13"/>
          <p:cNvSpPr/>
          <p:nvPr/>
        </p:nvSpPr>
        <p:spPr>
          <a:xfrm>
            <a:off x="4368800" y="3425216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èche vers la droite 14"/>
          <p:cNvSpPr/>
          <p:nvPr/>
        </p:nvSpPr>
        <p:spPr>
          <a:xfrm>
            <a:off x="4521200" y="4212616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Image 15" descr="EcP4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47" y="5771028"/>
            <a:ext cx="5092700" cy="825500"/>
          </a:xfrm>
          <a:prstGeom prst="rect">
            <a:avLst/>
          </a:prstGeom>
        </p:spPr>
      </p:pic>
      <p:sp>
        <p:nvSpPr>
          <p:cNvPr id="17" name="Accolade ouvrante 16"/>
          <p:cNvSpPr/>
          <p:nvPr/>
        </p:nvSpPr>
        <p:spPr>
          <a:xfrm>
            <a:off x="5172839" y="3854401"/>
            <a:ext cx="162858" cy="847820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èche vers la droite 17"/>
          <p:cNvSpPr/>
          <p:nvPr/>
        </p:nvSpPr>
        <p:spPr>
          <a:xfrm>
            <a:off x="3104776" y="6143016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2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 descr="EcP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02" y="2300940"/>
            <a:ext cx="2717542" cy="809812"/>
          </a:xfrm>
          <a:prstGeom prst="rect">
            <a:avLst/>
          </a:prstGeom>
        </p:spPr>
      </p:pic>
      <p:pic>
        <p:nvPicPr>
          <p:cNvPr id="6" name="Image 5" descr="EcP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17" y="1154204"/>
            <a:ext cx="5092700" cy="825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2952" y="1324393"/>
            <a:ext cx="186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Etant</a:t>
            </a:r>
            <a:r>
              <a:rPr lang="en-GB" dirty="0" smtClean="0"/>
              <a:t> </a:t>
            </a:r>
            <a:r>
              <a:rPr lang="en-GB" dirty="0" err="1" smtClean="0"/>
              <a:t>donné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: 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205864" y="2465294"/>
            <a:ext cx="218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Et </a:t>
            </a:r>
            <a:r>
              <a:rPr lang="en-GB" dirty="0" err="1" smtClean="0"/>
              <a:t>que</a:t>
            </a:r>
            <a:r>
              <a:rPr lang="en-GB" dirty="0" smtClean="0"/>
              <a:t> part </a:t>
            </a:r>
            <a:r>
              <a:rPr lang="en-GB" dirty="0" err="1" smtClean="0"/>
              <a:t>définition</a:t>
            </a:r>
            <a:endParaRPr lang="en-GB" dirty="0"/>
          </a:p>
        </p:txBody>
      </p:sp>
      <p:pic>
        <p:nvPicPr>
          <p:cNvPr id="8" name="Image 7" descr="Ecp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3" y="3244153"/>
            <a:ext cx="4653957" cy="31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8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 descr="Ecp4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1" b="53139"/>
          <a:stretch/>
        </p:blipFill>
        <p:spPr>
          <a:xfrm>
            <a:off x="15044" y="1016000"/>
            <a:ext cx="4653957" cy="747059"/>
          </a:xfrm>
          <a:prstGeom prst="rect">
            <a:avLst/>
          </a:prstGeom>
        </p:spPr>
      </p:pic>
      <p:pic>
        <p:nvPicPr>
          <p:cNvPr id="6" name="Image 5" descr="Ecp4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3" b="25455"/>
          <a:stretch/>
        </p:blipFill>
        <p:spPr>
          <a:xfrm>
            <a:off x="4490043" y="948765"/>
            <a:ext cx="4653957" cy="814294"/>
          </a:xfrm>
          <a:prstGeom prst="rect">
            <a:avLst/>
          </a:prstGeom>
        </p:spPr>
      </p:pic>
      <p:pic>
        <p:nvPicPr>
          <p:cNvPr id="7" name="Image 6" descr="Ecp4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7"/>
          <a:stretch/>
        </p:blipFill>
        <p:spPr>
          <a:xfrm>
            <a:off x="538628" y="2494754"/>
            <a:ext cx="3279832" cy="1494118"/>
          </a:xfrm>
          <a:prstGeom prst="rect">
            <a:avLst/>
          </a:prstGeom>
        </p:spPr>
      </p:pic>
      <p:sp>
        <p:nvSpPr>
          <p:cNvPr id="8" name="Accolade ouvrante 7"/>
          <p:cNvSpPr/>
          <p:nvPr/>
        </p:nvSpPr>
        <p:spPr>
          <a:xfrm>
            <a:off x="538628" y="2494754"/>
            <a:ext cx="162858" cy="1329765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colade ouvrante 8"/>
          <p:cNvSpPr/>
          <p:nvPr/>
        </p:nvSpPr>
        <p:spPr>
          <a:xfrm>
            <a:off x="4931219" y="2494754"/>
            <a:ext cx="162858" cy="1318235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205864" y="1972235"/>
            <a:ext cx="243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Potentiels</a:t>
            </a:r>
            <a:r>
              <a:rPr lang="en-GB" dirty="0" smtClean="0"/>
              <a:t> de Kirchhoff :</a:t>
            </a:r>
            <a:endParaRPr lang="en-GB" dirty="0"/>
          </a:p>
        </p:txBody>
      </p:sp>
      <p:sp>
        <p:nvSpPr>
          <p:cNvPr id="11" name="Flèche vers la droite 10"/>
          <p:cNvSpPr/>
          <p:nvPr/>
        </p:nvSpPr>
        <p:spPr>
          <a:xfrm>
            <a:off x="4001247" y="3080075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11" descr="EcP4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64626"/>
          <a:stretch/>
        </p:blipFill>
        <p:spPr>
          <a:xfrm>
            <a:off x="4108824" y="2451051"/>
            <a:ext cx="381220" cy="6223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818460" y="249475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pic>
        <p:nvPicPr>
          <p:cNvPr id="15" name="Image 14" descr="ecP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24" y="2451051"/>
            <a:ext cx="3226663" cy="1472634"/>
          </a:xfrm>
          <a:prstGeom prst="rect">
            <a:avLst/>
          </a:prstGeom>
        </p:spPr>
      </p:pic>
      <p:pic>
        <p:nvPicPr>
          <p:cNvPr id="16" name="Image 15" descr="EcP4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0" y="4332043"/>
            <a:ext cx="8486587" cy="908912"/>
          </a:xfrm>
          <a:prstGeom prst="rect">
            <a:avLst/>
          </a:prstGeom>
        </p:spPr>
      </p:pic>
      <p:pic>
        <p:nvPicPr>
          <p:cNvPr id="17" name="Image 16" descr="EcP4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01" y="5383306"/>
            <a:ext cx="3949700" cy="1066800"/>
          </a:xfrm>
          <a:prstGeom prst="rect">
            <a:avLst/>
          </a:prstGeom>
        </p:spPr>
      </p:pic>
      <p:sp>
        <p:nvSpPr>
          <p:cNvPr id="18" name="Flèche vers la droite 17"/>
          <p:cNvSpPr/>
          <p:nvPr/>
        </p:nvSpPr>
        <p:spPr>
          <a:xfrm>
            <a:off x="369792" y="5877064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4931220" y="4990354"/>
            <a:ext cx="328704" cy="53788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259924" y="564220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Stokes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57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 descr="Ecp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1" b="53139"/>
          <a:stretch/>
        </p:blipFill>
        <p:spPr>
          <a:xfrm>
            <a:off x="15044" y="1016000"/>
            <a:ext cx="4653957" cy="747059"/>
          </a:xfrm>
          <a:prstGeom prst="rect">
            <a:avLst/>
          </a:prstGeom>
        </p:spPr>
      </p:pic>
      <p:pic>
        <p:nvPicPr>
          <p:cNvPr id="6" name="Image 5" descr="Ecp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3" b="25455"/>
          <a:stretch/>
        </p:blipFill>
        <p:spPr>
          <a:xfrm>
            <a:off x="4490043" y="948765"/>
            <a:ext cx="4653957" cy="814294"/>
          </a:xfrm>
          <a:prstGeom prst="rect">
            <a:avLst/>
          </a:prstGeom>
        </p:spPr>
      </p:pic>
      <p:pic>
        <p:nvPicPr>
          <p:cNvPr id="7" name="Image 6" descr="Ecp4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7"/>
          <a:stretch/>
        </p:blipFill>
        <p:spPr>
          <a:xfrm>
            <a:off x="538628" y="2494754"/>
            <a:ext cx="3279832" cy="1494118"/>
          </a:xfrm>
          <a:prstGeom prst="rect">
            <a:avLst/>
          </a:prstGeom>
        </p:spPr>
      </p:pic>
      <p:sp>
        <p:nvSpPr>
          <p:cNvPr id="8" name="Accolade ouvrante 7"/>
          <p:cNvSpPr/>
          <p:nvPr/>
        </p:nvSpPr>
        <p:spPr>
          <a:xfrm>
            <a:off x="538628" y="2494754"/>
            <a:ext cx="162858" cy="1329765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colade ouvrante 8"/>
          <p:cNvSpPr/>
          <p:nvPr/>
        </p:nvSpPr>
        <p:spPr>
          <a:xfrm>
            <a:off x="4931219" y="2494754"/>
            <a:ext cx="162858" cy="1318235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205864" y="1972235"/>
            <a:ext cx="243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Potentiels</a:t>
            </a:r>
            <a:r>
              <a:rPr lang="en-GB" dirty="0" smtClean="0"/>
              <a:t> de Kirchhoff :</a:t>
            </a:r>
            <a:endParaRPr lang="en-GB" dirty="0"/>
          </a:p>
        </p:txBody>
      </p:sp>
      <p:sp>
        <p:nvSpPr>
          <p:cNvPr id="11" name="Flèche vers la droite 10"/>
          <p:cNvSpPr/>
          <p:nvPr/>
        </p:nvSpPr>
        <p:spPr>
          <a:xfrm>
            <a:off x="4001247" y="3080075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11" descr="EcP4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64626"/>
          <a:stretch/>
        </p:blipFill>
        <p:spPr>
          <a:xfrm>
            <a:off x="4108824" y="2451051"/>
            <a:ext cx="381220" cy="6223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818460" y="249475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pic>
        <p:nvPicPr>
          <p:cNvPr id="15" name="Image 14" descr="ecP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24" y="2451051"/>
            <a:ext cx="3226663" cy="1472634"/>
          </a:xfrm>
          <a:prstGeom prst="rect">
            <a:avLst/>
          </a:prstGeom>
        </p:spPr>
      </p:pic>
      <p:pic>
        <p:nvPicPr>
          <p:cNvPr id="16" name="Image 15" descr="EcP4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0" y="4332043"/>
            <a:ext cx="8486587" cy="908912"/>
          </a:xfrm>
          <a:prstGeom prst="rect">
            <a:avLst/>
          </a:prstGeom>
        </p:spPr>
      </p:pic>
      <p:pic>
        <p:nvPicPr>
          <p:cNvPr id="17" name="Image 16" descr="EcP4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01" y="5383306"/>
            <a:ext cx="3949700" cy="1066800"/>
          </a:xfrm>
          <a:prstGeom prst="rect">
            <a:avLst/>
          </a:prstGeom>
        </p:spPr>
      </p:pic>
      <p:sp>
        <p:nvSpPr>
          <p:cNvPr id="18" name="Flèche vers la droite 17"/>
          <p:cNvSpPr/>
          <p:nvPr/>
        </p:nvSpPr>
        <p:spPr>
          <a:xfrm>
            <a:off x="369792" y="5877064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4931220" y="4990354"/>
            <a:ext cx="328704" cy="53788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259924" y="564220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Stokes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75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05864" y="995687"/>
            <a:ext cx="19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Retour </a:t>
            </a:r>
            <a:r>
              <a:rPr lang="en-GB" dirty="0" err="1" smtClean="0"/>
              <a:t>à</a:t>
            </a:r>
            <a:r>
              <a:rPr lang="en-GB" dirty="0" smtClean="0"/>
              <a:t> la LAEBT : </a:t>
            </a:r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93396" y="1355450"/>
            <a:ext cx="1864107" cy="14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er 5"/>
          <p:cNvGrpSpPr/>
          <p:nvPr/>
        </p:nvGrpSpPr>
        <p:grpSpPr>
          <a:xfrm>
            <a:off x="3612408" y="556159"/>
            <a:ext cx="4953373" cy="2951682"/>
            <a:chOff x="1187451" y="1616594"/>
            <a:chExt cx="6840537" cy="3367088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6" t="11250" r="5704" b="15709"/>
            <a:stretch>
              <a:fillRect/>
            </a:stretch>
          </p:blipFill>
          <p:spPr bwMode="auto">
            <a:xfrm>
              <a:off x="1187451" y="1616594"/>
              <a:ext cx="6840537" cy="3367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" name="AutoShape 25"/>
            <p:cNvSpPr>
              <a:spLocks noChangeArrowheads="1"/>
            </p:cNvSpPr>
            <p:nvPr/>
          </p:nvSpPr>
          <p:spPr bwMode="auto">
            <a:xfrm>
              <a:off x="5724526" y="3561282"/>
              <a:ext cx="2232025" cy="360362"/>
            </a:xfrm>
            <a:prstGeom prst="curvedUpArrow">
              <a:avLst>
                <a:gd name="adj1" fmla="val 123877"/>
                <a:gd name="adj2" fmla="val 247754"/>
                <a:gd name="adj3" fmla="val 33333"/>
              </a:avLst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3" name="Oval 34"/>
            <p:cNvSpPr>
              <a:spLocks noChangeArrowheads="1"/>
            </p:cNvSpPr>
            <p:nvPr/>
          </p:nvSpPr>
          <p:spPr bwMode="auto">
            <a:xfrm>
              <a:off x="5148263" y="1688032"/>
              <a:ext cx="504825" cy="3240087"/>
            </a:xfrm>
            <a:prstGeom prst="ellipse">
              <a:avLst/>
            </a:prstGeom>
            <a:solidFill>
              <a:srgbClr val="7F7F7F">
                <a:alpha val="23000"/>
              </a:srgbClr>
            </a:soli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55806" y="3507841"/>
            <a:ext cx="8804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fr-BE" b="1" dirty="0" smtClean="0"/>
              <a:t> Principes énoncés par Lighthill   [</a:t>
            </a:r>
            <a:r>
              <a:rPr lang="fr-BE" b="1" dirty="0"/>
              <a:t>Lighthill, JFM </a:t>
            </a:r>
            <a:r>
              <a:rPr lang="fr-BE" b="1" dirty="0" smtClean="0"/>
              <a:t>1971]:</a:t>
            </a:r>
            <a:endParaRPr lang="fr-BE" b="1" dirty="0"/>
          </a:p>
          <a:p>
            <a:r>
              <a:rPr lang="fr-BE" i="1" dirty="0"/>
              <a:t>(i): Water momentum is </a:t>
            </a:r>
            <a:r>
              <a:rPr lang="fr-BE" i="1" dirty="0">
                <a:sym typeface="Symbol" charset="0"/>
              </a:rPr>
              <a:t> to the backbone, and has magnitude equal to </a:t>
            </a:r>
            <a:r>
              <a:rPr lang="fr-BE" b="1" i="1" dirty="0">
                <a:sym typeface="Symbol" charset="0"/>
              </a:rPr>
              <a:t>P</a:t>
            </a:r>
            <a:r>
              <a:rPr lang="fr-BE" sz="1400" i="1" dirty="0">
                <a:sym typeface="Symbol" charset="0"/>
              </a:rPr>
              <a:t>f</a:t>
            </a:r>
          </a:p>
          <a:p>
            <a:r>
              <a:rPr lang="fr-BE" i="1" dirty="0">
                <a:sym typeface="Symbol" charset="0"/>
              </a:rPr>
              <a:t>(ii): Thrust  can be </a:t>
            </a:r>
            <a:r>
              <a:rPr lang="en-GB" i="1" dirty="0">
                <a:sym typeface="Symbol" charset="0"/>
              </a:rPr>
              <a:t>obtained</a:t>
            </a:r>
            <a:r>
              <a:rPr lang="fr-BE" i="1" dirty="0">
                <a:sym typeface="Symbol" charset="0"/>
              </a:rPr>
              <a:t> by considering a volume whose incluse (</a:t>
            </a:r>
            <a:r>
              <a:rPr lang="fr-BE" i="1" dirty="0">
                <a:latin typeface="Symbol" charset="0"/>
                <a:sym typeface="Symbol" charset="0"/>
              </a:rPr>
              <a:t>p)</a:t>
            </a:r>
          </a:p>
          <a:p>
            <a:r>
              <a:rPr lang="fr-BE" i="1" dirty="0">
                <a:latin typeface="Symbol" charset="0"/>
                <a:sym typeface="Symbol" charset="0"/>
              </a:rPr>
              <a:t>(</a:t>
            </a:r>
            <a:r>
              <a:rPr lang="fr-BE" i="1" dirty="0">
                <a:cs typeface="Times New Roman" charset="0"/>
                <a:sym typeface="Symbol" charset="0"/>
              </a:rPr>
              <a:t>iii): In the momentum balance, it is necessary to take into account pressure on </a:t>
            </a:r>
            <a:r>
              <a:rPr lang="fr-BE" i="1" dirty="0">
                <a:sym typeface="Symbol" charset="0"/>
              </a:rPr>
              <a:t>(</a:t>
            </a:r>
            <a:r>
              <a:rPr lang="fr-BE" i="1" dirty="0">
                <a:latin typeface="Symbol" charset="0"/>
                <a:sym typeface="Symbol" charset="0"/>
              </a:rPr>
              <a:t>p</a:t>
            </a:r>
            <a:r>
              <a:rPr lang="fr-BE" i="1" dirty="0">
                <a:sym typeface="Symbol" charset="0"/>
              </a:rPr>
              <a:t>)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293396" y="4708170"/>
            <a:ext cx="7939192" cy="843968"/>
            <a:chOff x="293396" y="5409206"/>
            <a:chExt cx="7939192" cy="843968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6" t="12209" r="2162" b="71729"/>
            <a:stretch>
              <a:fillRect/>
            </a:stretch>
          </p:blipFill>
          <p:spPr bwMode="auto">
            <a:xfrm>
              <a:off x="293396" y="5409206"/>
              <a:ext cx="7939192" cy="843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4221256" y="5733639"/>
              <a:ext cx="485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 </a:t>
              </a:r>
              <a:r>
                <a:rPr lang="en-GB" sz="1400" dirty="0" smtClean="0"/>
                <a:t>b</a:t>
              </a:r>
              <a:endParaRPr lang="en-GB" sz="1400" dirty="0"/>
            </a:p>
          </p:txBody>
        </p:sp>
      </p:grp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41499" r="23424" b="42438"/>
          <a:stretch>
            <a:fillRect/>
          </a:stretch>
        </p:blipFill>
        <p:spPr bwMode="auto">
          <a:xfrm>
            <a:off x="902012" y="5728025"/>
            <a:ext cx="417512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Flèche vers la droite 19"/>
          <p:cNvSpPr/>
          <p:nvPr/>
        </p:nvSpPr>
        <p:spPr>
          <a:xfrm>
            <a:off x="291578" y="6049261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8" t="35834" r="22240" b="44333"/>
          <a:stretch>
            <a:fillRect/>
          </a:stretch>
        </p:blipFill>
        <p:spPr bwMode="auto">
          <a:xfrm>
            <a:off x="6694118" y="5877859"/>
            <a:ext cx="18716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662706" y="5999065"/>
            <a:ext cx="94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Calculs</a:t>
            </a:r>
            <a:r>
              <a:rPr lang="en-GB" dirty="0" smtClean="0"/>
              <a:t> : 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8181808" y="2549569"/>
            <a:ext cx="76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sillage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24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05864" y="995687"/>
            <a:ext cx="19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Retour </a:t>
            </a:r>
            <a:r>
              <a:rPr lang="en-GB" dirty="0" err="1" smtClean="0"/>
              <a:t>à</a:t>
            </a:r>
            <a:r>
              <a:rPr lang="en-GB" dirty="0" smtClean="0"/>
              <a:t> la LAEBT : </a:t>
            </a:r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93396" y="1355450"/>
            <a:ext cx="1864107" cy="14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er 5"/>
          <p:cNvGrpSpPr/>
          <p:nvPr/>
        </p:nvGrpSpPr>
        <p:grpSpPr>
          <a:xfrm>
            <a:off x="3612408" y="556159"/>
            <a:ext cx="4953373" cy="2951682"/>
            <a:chOff x="1187451" y="1616594"/>
            <a:chExt cx="6840537" cy="3367088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6" t="11250" r="5704" b="15709"/>
            <a:stretch>
              <a:fillRect/>
            </a:stretch>
          </p:blipFill>
          <p:spPr bwMode="auto">
            <a:xfrm>
              <a:off x="1187451" y="1616594"/>
              <a:ext cx="6840537" cy="3367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" name="AutoShape 25"/>
            <p:cNvSpPr>
              <a:spLocks noChangeArrowheads="1"/>
            </p:cNvSpPr>
            <p:nvPr/>
          </p:nvSpPr>
          <p:spPr bwMode="auto">
            <a:xfrm>
              <a:off x="5724526" y="3561282"/>
              <a:ext cx="2232025" cy="360362"/>
            </a:xfrm>
            <a:prstGeom prst="curvedUpArrow">
              <a:avLst>
                <a:gd name="adj1" fmla="val 123877"/>
                <a:gd name="adj2" fmla="val 247754"/>
                <a:gd name="adj3" fmla="val 33333"/>
              </a:avLst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3" name="Oval 34"/>
            <p:cNvSpPr>
              <a:spLocks noChangeArrowheads="1"/>
            </p:cNvSpPr>
            <p:nvPr/>
          </p:nvSpPr>
          <p:spPr bwMode="auto">
            <a:xfrm>
              <a:off x="5148263" y="1688032"/>
              <a:ext cx="504825" cy="3240087"/>
            </a:xfrm>
            <a:prstGeom prst="ellipse">
              <a:avLst/>
            </a:prstGeom>
            <a:solidFill>
              <a:srgbClr val="7F7F7F">
                <a:alpha val="23000"/>
              </a:srgbClr>
            </a:soli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55806" y="3507841"/>
            <a:ext cx="8804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fr-BE" b="1" dirty="0" smtClean="0"/>
              <a:t> Principes énoncés par Lighthill   [</a:t>
            </a:r>
            <a:r>
              <a:rPr lang="fr-BE" b="1" dirty="0"/>
              <a:t>Lighthill, JFM </a:t>
            </a:r>
            <a:r>
              <a:rPr lang="fr-BE" b="1" dirty="0" smtClean="0"/>
              <a:t>1971]:</a:t>
            </a:r>
            <a:endParaRPr lang="fr-BE" b="1" dirty="0"/>
          </a:p>
          <a:p>
            <a:r>
              <a:rPr lang="fr-BE" i="1" dirty="0"/>
              <a:t>(i): Water momentum is </a:t>
            </a:r>
            <a:r>
              <a:rPr lang="fr-BE" i="1" dirty="0">
                <a:sym typeface="Symbol" charset="0"/>
              </a:rPr>
              <a:t> to the backbone, and has magnitude equal to </a:t>
            </a:r>
            <a:r>
              <a:rPr lang="fr-BE" b="1" i="1" dirty="0">
                <a:sym typeface="Symbol" charset="0"/>
              </a:rPr>
              <a:t>P</a:t>
            </a:r>
            <a:r>
              <a:rPr lang="fr-BE" sz="1400" i="1" dirty="0">
                <a:sym typeface="Symbol" charset="0"/>
              </a:rPr>
              <a:t>f</a:t>
            </a:r>
          </a:p>
          <a:p>
            <a:r>
              <a:rPr lang="fr-BE" i="1" dirty="0">
                <a:sym typeface="Symbol" charset="0"/>
              </a:rPr>
              <a:t>(ii): Thrust  can be </a:t>
            </a:r>
            <a:r>
              <a:rPr lang="en-GB" i="1" dirty="0">
                <a:sym typeface="Symbol" charset="0"/>
              </a:rPr>
              <a:t>obtained</a:t>
            </a:r>
            <a:r>
              <a:rPr lang="fr-BE" i="1" dirty="0">
                <a:sym typeface="Symbol" charset="0"/>
              </a:rPr>
              <a:t> by considering a volume whose incluse (</a:t>
            </a:r>
            <a:r>
              <a:rPr lang="fr-BE" i="1" dirty="0">
                <a:latin typeface="Symbol" charset="0"/>
                <a:sym typeface="Symbol" charset="0"/>
              </a:rPr>
              <a:t>p)</a:t>
            </a:r>
          </a:p>
          <a:p>
            <a:r>
              <a:rPr lang="fr-BE" i="1" dirty="0">
                <a:latin typeface="Symbol" charset="0"/>
                <a:sym typeface="Symbol" charset="0"/>
              </a:rPr>
              <a:t>(</a:t>
            </a:r>
            <a:r>
              <a:rPr lang="fr-BE" i="1" dirty="0">
                <a:cs typeface="Times New Roman" charset="0"/>
                <a:sym typeface="Symbol" charset="0"/>
              </a:rPr>
              <a:t>iii): In the momentum balance, it is necessary to take into account pressure on </a:t>
            </a:r>
            <a:r>
              <a:rPr lang="fr-BE" i="1" dirty="0">
                <a:sym typeface="Symbol" charset="0"/>
              </a:rPr>
              <a:t>(</a:t>
            </a:r>
            <a:r>
              <a:rPr lang="fr-BE" i="1" dirty="0">
                <a:latin typeface="Symbol" charset="0"/>
                <a:sym typeface="Symbol" charset="0"/>
              </a:rPr>
              <a:t>p</a:t>
            </a:r>
            <a:r>
              <a:rPr lang="fr-BE" i="1" dirty="0">
                <a:sym typeface="Symbol" charset="0"/>
              </a:rPr>
              <a:t>)</a:t>
            </a:r>
          </a:p>
        </p:txBody>
      </p:sp>
      <p:sp>
        <p:nvSpPr>
          <p:cNvPr id="20" name="Flèche vers la droite 19"/>
          <p:cNvSpPr/>
          <p:nvPr/>
        </p:nvSpPr>
        <p:spPr>
          <a:xfrm>
            <a:off x="291578" y="6049261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60126" r="50934" b="28542"/>
          <a:stretch/>
        </p:blipFill>
        <p:spPr bwMode="auto">
          <a:xfrm>
            <a:off x="1120588" y="5498353"/>
            <a:ext cx="5256537" cy="90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896471" y="5274234"/>
            <a:ext cx="5949596" cy="135964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896471" y="4850510"/>
            <a:ext cx="87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LAEBT 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68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05864" y="995687"/>
            <a:ext cx="19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Retour </a:t>
            </a:r>
            <a:r>
              <a:rPr lang="en-GB" dirty="0" err="1" smtClean="0"/>
              <a:t>à</a:t>
            </a:r>
            <a:r>
              <a:rPr lang="en-GB" dirty="0" smtClean="0"/>
              <a:t> la LAEBT : </a:t>
            </a:r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93396" y="1355450"/>
            <a:ext cx="1864107" cy="14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750" y="2420938"/>
            <a:ext cx="770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endParaRPr kumimoji="1" lang="en-GB" sz="2000">
              <a:latin typeface="Arial" charset="0"/>
            </a:endParaRPr>
          </a:p>
        </p:txBody>
      </p: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1116013" y="2205038"/>
            <a:ext cx="6588125" cy="4060825"/>
            <a:chOff x="113" y="1434"/>
            <a:chExt cx="4150" cy="2558"/>
          </a:xfrm>
        </p:grpSpPr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113" y="1434"/>
              <a:ext cx="4150" cy="2558"/>
              <a:chOff x="204" y="1389"/>
              <a:chExt cx="4150" cy="2558"/>
            </a:xfrm>
          </p:grpSpPr>
          <p:pic>
            <p:nvPicPr>
              <p:cNvPr id="26" name="Picture 9" descr="stream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3158"/>
                <a:ext cx="1049" cy="7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0" descr="stream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4" y="1389"/>
                <a:ext cx="1020" cy="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1" descr="stream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1389"/>
                <a:ext cx="1106" cy="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2" descr="stream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0" y="2795"/>
                <a:ext cx="1049" cy="7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3" descr="aguille+wake_3-D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9898AB"/>
                  </a:clrFrom>
                  <a:clrTo>
                    <a:srgbClr val="9898A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5" y="1661"/>
                <a:ext cx="1952" cy="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1020" y="2115"/>
              <a:ext cx="2182" cy="964"/>
              <a:chOff x="981" y="2128"/>
              <a:chExt cx="2182" cy="964"/>
            </a:xfrm>
          </p:grpSpPr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 flipV="1">
                <a:off x="981" y="2298"/>
                <a:ext cx="340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 flipV="1">
                <a:off x="1888" y="2128"/>
                <a:ext cx="1275" cy="2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 flipH="1">
                <a:off x="1009" y="2865"/>
                <a:ext cx="199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>
                <a:off x="1633" y="2474"/>
                <a:ext cx="538" cy="2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79388" y="1628775"/>
            <a:ext cx="878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fr-FR" dirty="0">
                <a:latin typeface="Arial" charset="0"/>
              </a:rPr>
              <a:t> </a:t>
            </a:r>
            <a:r>
              <a:rPr lang="fr-BE" sz="2000" dirty="0" smtClean="0"/>
              <a:t>Thèse M</a:t>
            </a:r>
            <a:r>
              <a:rPr lang="fr-BE" sz="2000" dirty="0"/>
              <a:t>. Porez (2007) : </a:t>
            </a:r>
            <a:r>
              <a:rPr lang="fr-BE" sz="2000" dirty="0" smtClean="0"/>
              <a:t>simulations CFD (</a:t>
            </a:r>
            <a:r>
              <a:rPr lang="fr-FR" dirty="0" smtClean="0">
                <a:latin typeface="Arial" charset="0"/>
              </a:rPr>
              <a:t>Fluide Parfait, </a:t>
            </a:r>
            <a:r>
              <a:rPr lang="fr-FR" dirty="0">
                <a:latin typeface="Arial" charset="0"/>
              </a:rPr>
              <a:t>3-D,  BEM + </a:t>
            </a:r>
            <a:r>
              <a:rPr lang="fr-FR" dirty="0" err="1">
                <a:latin typeface="Arial" charset="0"/>
              </a:rPr>
              <a:t>Kutta</a:t>
            </a:r>
            <a:r>
              <a:rPr lang="fr-FR" dirty="0">
                <a:latin typeface="Arial" charset="0"/>
              </a:rPr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57503" y="995687"/>
            <a:ext cx="483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la </a:t>
            </a:r>
            <a:r>
              <a:rPr lang="en-GB" dirty="0" err="1" smtClean="0"/>
              <a:t>validité</a:t>
            </a:r>
            <a:r>
              <a:rPr lang="en-GB" dirty="0" smtClean="0"/>
              <a:t> des </a:t>
            </a:r>
            <a:r>
              <a:rPr lang="en-GB" dirty="0" err="1" smtClean="0"/>
              <a:t>hypothèses</a:t>
            </a:r>
            <a:r>
              <a:rPr lang="en-GB" dirty="0" smtClean="0"/>
              <a:t> de </a:t>
            </a:r>
            <a:r>
              <a:rPr lang="en-GB" dirty="0" err="1" smtClean="0"/>
              <a:t>Lighthill</a:t>
            </a:r>
            <a:r>
              <a:rPr lang="en-GB" dirty="0" smtClean="0"/>
              <a:t> 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2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05864" y="995687"/>
            <a:ext cx="19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Retour </a:t>
            </a:r>
            <a:r>
              <a:rPr lang="en-GB" dirty="0" err="1" smtClean="0"/>
              <a:t>à</a:t>
            </a:r>
            <a:r>
              <a:rPr lang="en-GB" dirty="0" smtClean="0"/>
              <a:t> la LAEBT : </a:t>
            </a:r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93396" y="1355450"/>
            <a:ext cx="1864107" cy="14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750" y="2420938"/>
            <a:ext cx="770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endParaRPr kumimoji="1" lang="en-GB" sz="2000">
              <a:latin typeface="Arial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79388" y="1628775"/>
            <a:ext cx="878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fr-FR" dirty="0">
                <a:latin typeface="Arial" charset="0"/>
              </a:rPr>
              <a:t> </a:t>
            </a:r>
            <a:r>
              <a:rPr lang="fr-BE" sz="2000" dirty="0" smtClean="0"/>
              <a:t>Thèse M</a:t>
            </a:r>
            <a:r>
              <a:rPr lang="fr-BE" sz="2000" dirty="0"/>
              <a:t>. Porez (2007) : </a:t>
            </a:r>
            <a:r>
              <a:rPr lang="fr-BE" sz="2000" dirty="0" smtClean="0"/>
              <a:t>simulations CFD (</a:t>
            </a:r>
            <a:r>
              <a:rPr lang="fr-FR" dirty="0" smtClean="0">
                <a:latin typeface="Arial" charset="0"/>
              </a:rPr>
              <a:t>Fluide Parfait, </a:t>
            </a:r>
            <a:r>
              <a:rPr lang="fr-FR" dirty="0">
                <a:latin typeface="Arial" charset="0"/>
              </a:rPr>
              <a:t>3-D,  BEM + </a:t>
            </a:r>
            <a:r>
              <a:rPr lang="fr-FR" dirty="0" err="1">
                <a:latin typeface="Arial" charset="0"/>
              </a:rPr>
              <a:t>Kutta</a:t>
            </a:r>
            <a:r>
              <a:rPr lang="fr-FR" dirty="0">
                <a:latin typeface="Arial" charset="0"/>
              </a:rPr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57503" y="995687"/>
            <a:ext cx="483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la </a:t>
            </a:r>
            <a:r>
              <a:rPr lang="en-GB" dirty="0" err="1" smtClean="0"/>
              <a:t>validité</a:t>
            </a:r>
            <a:r>
              <a:rPr lang="en-GB" dirty="0" smtClean="0"/>
              <a:t> des </a:t>
            </a:r>
            <a:r>
              <a:rPr lang="en-GB" dirty="0" err="1" smtClean="0"/>
              <a:t>hypothèses</a:t>
            </a:r>
            <a:r>
              <a:rPr lang="en-GB" dirty="0" smtClean="0"/>
              <a:t> de </a:t>
            </a:r>
            <a:r>
              <a:rPr lang="en-GB" dirty="0" err="1" smtClean="0"/>
              <a:t>Lighthill</a:t>
            </a:r>
            <a:r>
              <a:rPr lang="en-GB" dirty="0" smtClean="0"/>
              <a:t> ? </a:t>
            </a:r>
            <a:endParaRPr lang="en-GB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2" t="30020" r="21338" b="33513"/>
          <a:stretch>
            <a:fillRect/>
          </a:stretch>
        </p:blipFill>
        <p:spPr bwMode="auto">
          <a:xfrm>
            <a:off x="4497478" y="2259760"/>
            <a:ext cx="3890962" cy="382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22313" r="39961" b="16624"/>
          <a:stretch>
            <a:fillRect/>
          </a:stretch>
        </p:blipFill>
        <p:spPr bwMode="auto">
          <a:xfrm>
            <a:off x="249328" y="2259760"/>
            <a:ext cx="3816350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26353" y="6084047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Simulations </a:t>
            </a:r>
            <a:r>
              <a:rPr lang="en-GB" dirty="0" err="1" smtClean="0"/>
              <a:t>numériques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5378823" y="6084047"/>
            <a:ext cx="220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Ecoulement</a:t>
            </a:r>
            <a:r>
              <a:rPr lang="en-GB" dirty="0" smtClean="0"/>
              <a:t> </a:t>
            </a:r>
            <a:r>
              <a:rPr lang="en-GB" dirty="0" err="1" smtClean="0"/>
              <a:t>potentiel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152952" y="6453379"/>
            <a:ext cx="282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Parfois</a:t>
            </a:r>
            <a:r>
              <a:rPr lang="en-GB" dirty="0" smtClean="0"/>
              <a:t>  : accord </a:t>
            </a:r>
            <a:r>
              <a:rPr lang="en-GB" dirty="0" err="1" smtClean="0"/>
              <a:t>raisonnable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16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05864" y="995687"/>
            <a:ext cx="19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Retour </a:t>
            </a:r>
            <a:r>
              <a:rPr lang="en-GB" dirty="0" err="1" smtClean="0"/>
              <a:t>à</a:t>
            </a:r>
            <a:r>
              <a:rPr lang="en-GB" dirty="0" smtClean="0"/>
              <a:t> la LAEBT : </a:t>
            </a:r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93396" y="1355450"/>
            <a:ext cx="1864107" cy="14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750" y="2420938"/>
            <a:ext cx="770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endParaRPr kumimoji="1" lang="en-GB" sz="2000">
              <a:latin typeface="Arial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79388" y="1628775"/>
            <a:ext cx="878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fr-FR" dirty="0">
                <a:latin typeface="Arial" charset="0"/>
              </a:rPr>
              <a:t> </a:t>
            </a:r>
            <a:r>
              <a:rPr lang="fr-BE" sz="2000" dirty="0" smtClean="0"/>
              <a:t>Thèse M</a:t>
            </a:r>
            <a:r>
              <a:rPr lang="fr-BE" sz="2000" dirty="0"/>
              <a:t>. Porez (2007) : </a:t>
            </a:r>
            <a:r>
              <a:rPr lang="fr-BE" sz="2000" dirty="0" smtClean="0"/>
              <a:t>simulations CFD (</a:t>
            </a:r>
            <a:r>
              <a:rPr lang="fr-FR" dirty="0" smtClean="0">
                <a:latin typeface="Arial" charset="0"/>
              </a:rPr>
              <a:t>Fluide Parfait, </a:t>
            </a:r>
            <a:r>
              <a:rPr lang="fr-FR" dirty="0">
                <a:latin typeface="Arial" charset="0"/>
              </a:rPr>
              <a:t>3-D,  BEM + </a:t>
            </a:r>
            <a:r>
              <a:rPr lang="fr-FR" dirty="0" err="1">
                <a:latin typeface="Arial" charset="0"/>
              </a:rPr>
              <a:t>Kutta</a:t>
            </a:r>
            <a:r>
              <a:rPr lang="fr-FR" dirty="0">
                <a:latin typeface="Arial" charset="0"/>
              </a:rPr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57503" y="995687"/>
            <a:ext cx="483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la </a:t>
            </a:r>
            <a:r>
              <a:rPr lang="en-GB" dirty="0" err="1" smtClean="0"/>
              <a:t>validité</a:t>
            </a:r>
            <a:r>
              <a:rPr lang="en-GB" dirty="0" smtClean="0"/>
              <a:t> des </a:t>
            </a:r>
            <a:r>
              <a:rPr lang="en-GB" dirty="0" err="1" smtClean="0"/>
              <a:t>hypothèses</a:t>
            </a:r>
            <a:r>
              <a:rPr lang="en-GB" dirty="0" smtClean="0"/>
              <a:t> de </a:t>
            </a:r>
            <a:r>
              <a:rPr lang="en-GB" dirty="0" err="1" smtClean="0"/>
              <a:t>Lighthill</a:t>
            </a:r>
            <a:r>
              <a:rPr lang="en-GB" dirty="0" smtClean="0"/>
              <a:t> ? </a:t>
            </a:r>
            <a:endParaRPr lang="en-GB" dirty="0"/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2" t="30020" r="21338" b="33513"/>
          <a:stretch>
            <a:fillRect/>
          </a:stretch>
        </p:blipFill>
        <p:spPr bwMode="auto">
          <a:xfrm>
            <a:off x="4787900" y="2214937"/>
            <a:ext cx="3890962" cy="382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541" r="39961" b="20438"/>
          <a:stretch>
            <a:fillRect/>
          </a:stretch>
        </p:blipFill>
        <p:spPr bwMode="auto">
          <a:xfrm>
            <a:off x="539750" y="2214937"/>
            <a:ext cx="38163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926353" y="6084047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Simulations </a:t>
            </a:r>
            <a:r>
              <a:rPr lang="en-GB" dirty="0" err="1" smtClean="0"/>
              <a:t>numériques</a:t>
            </a:r>
            <a:endParaRPr lang="en-GB" dirty="0"/>
          </a:p>
        </p:txBody>
      </p:sp>
      <p:sp>
        <p:nvSpPr>
          <p:cNvPr id="34" name="ZoneTexte 33"/>
          <p:cNvSpPr txBox="1"/>
          <p:nvPr/>
        </p:nvSpPr>
        <p:spPr>
          <a:xfrm>
            <a:off x="5378823" y="6084047"/>
            <a:ext cx="220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Ecoulement</a:t>
            </a:r>
            <a:r>
              <a:rPr lang="en-GB" dirty="0" smtClean="0"/>
              <a:t> </a:t>
            </a:r>
            <a:r>
              <a:rPr lang="en-GB" dirty="0" err="1" smtClean="0"/>
              <a:t>potentiel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205864" y="6464158"/>
            <a:ext cx="3114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Souvent</a:t>
            </a:r>
            <a:r>
              <a:rPr lang="en-GB" dirty="0" smtClean="0"/>
              <a:t> : </a:t>
            </a:r>
            <a:r>
              <a:rPr lang="en-GB" dirty="0" err="1" smtClean="0"/>
              <a:t>effets</a:t>
            </a:r>
            <a:r>
              <a:rPr lang="en-GB" dirty="0" smtClean="0"/>
              <a:t> de </a:t>
            </a:r>
            <a:r>
              <a:rPr lang="en-GB" dirty="0" err="1" smtClean="0"/>
              <a:t>courbures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31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05864" y="951591"/>
            <a:ext cx="489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Force </a:t>
            </a:r>
            <a:r>
              <a:rPr lang="en-GB" dirty="0" err="1" smtClean="0"/>
              <a:t>sur</a:t>
            </a:r>
            <a:r>
              <a:rPr lang="en-GB" dirty="0" smtClean="0"/>
              <a:t> un corps </a:t>
            </a:r>
            <a:r>
              <a:rPr lang="en-GB" dirty="0" err="1" smtClean="0"/>
              <a:t>dans</a:t>
            </a:r>
            <a:r>
              <a:rPr lang="en-GB" dirty="0" smtClean="0"/>
              <a:t> un </a:t>
            </a:r>
            <a:r>
              <a:rPr lang="en-GB" dirty="0" err="1" smtClean="0"/>
              <a:t>écoulement</a:t>
            </a:r>
            <a:r>
              <a:rPr lang="en-GB" dirty="0" smtClean="0"/>
              <a:t> </a:t>
            </a:r>
            <a:r>
              <a:rPr lang="en-GB" dirty="0" err="1" smtClean="0"/>
              <a:t>potentiel</a:t>
            </a:r>
            <a:r>
              <a:rPr lang="en-GB" dirty="0" smtClean="0"/>
              <a:t> :</a:t>
            </a:r>
            <a:endParaRPr lang="en-GB" dirty="0"/>
          </a:p>
        </p:txBody>
      </p:sp>
      <p:pic>
        <p:nvPicPr>
          <p:cNvPr id="18" name="Image 17" descr="ecp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1" y="1320923"/>
            <a:ext cx="6276024" cy="3161430"/>
          </a:xfrm>
          <a:prstGeom prst="rect">
            <a:avLst/>
          </a:prstGeom>
        </p:spPr>
      </p:pic>
      <p:pic>
        <p:nvPicPr>
          <p:cNvPr id="20" name="Image 19" descr="EcP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97" y="2904688"/>
            <a:ext cx="1981200" cy="774700"/>
          </a:xfrm>
          <a:prstGeom prst="rect">
            <a:avLst/>
          </a:prstGeom>
        </p:spPr>
      </p:pic>
      <p:grpSp>
        <p:nvGrpSpPr>
          <p:cNvPr id="28" name="Grouper 27"/>
          <p:cNvGrpSpPr/>
          <p:nvPr/>
        </p:nvGrpSpPr>
        <p:grpSpPr>
          <a:xfrm>
            <a:off x="3914590" y="4890583"/>
            <a:ext cx="3198158" cy="1685421"/>
            <a:chOff x="642471" y="4913760"/>
            <a:chExt cx="3198158" cy="1685421"/>
          </a:xfrm>
        </p:grpSpPr>
        <p:pic>
          <p:nvPicPr>
            <p:cNvPr id="21" name="Image 20" descr="EcP0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29" y="5483038"/>
              <a:ext cx="3035300" cy="673100"/>
            </a:xfrm>
            <a:prstGeom prst="rect">
              <a:avLst/>
            </a:prstGeom>
          </p:spPr>
        </p:pic>
        <p:pic>
          <p:nvPicPr>
            <p:cNvPr id="25" name="Image 24" descr="EcP2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29" y="6156138"/>
              <a:ext cx="1586379" cy="443043"/>
            </a:xfrm>
            <a:prstGeom prst="rect">
              <a:avLst/>
            </a:prstGeom>
          </p:spPr>
        </p:pic>
        <p:pic>
          <p:nvPicPr>
            <p:cNvPr id="26" name="Image 25" descr="EcP09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264"/>
            <a:stretch/>
          </p:blipFill>
          <p:spPr>
            <a:xfrm>
              <a:off x="805329" y="4913760"/>
              <a:ext cx="1299882" cy="469900"/>
            </a:xfrm>
            <a:prstGeom prst="rect">
              <a:avLst/>
            </a:prstGeom>
          </p:spPr>
        </p:pic>
        <p:sp>
          <p:nvSpPr>
            <p:cNvPr id="27" name="Accolade ouvrante 26"/>
            <p:cNvSpPr/>
            <p:nvPr/>
          </p:nvSpPr>
          <p:spPr>
            <a:xfrm>
              <a:off x="642471" y="4913760"/>
              <a:ext cx="162858" cy="1685421"/>
            </a:xfrm>
            <a:prstGeom prst="lef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817023" y="5494562"/>
            <a:ext cx="228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Equations </a:t>
            </a:r>
            <a:r>
              <a:rPr lang="en-GB" dirty="0" err="1" smtClean="0"/>
              <a:t>à</a:t>
            </a:r>
            <a:r>
              <a:rPr lang="en-GB" dirty="0" smtClean="0"/>
              <a:t> </a:t>
            </a:r>
            <a:r>
              <a:rPr lang="en-GB" dirty="0" err="1" smtClean="0"/>
              <a:t>résoudre</a:t>
            </a:r>
            <a:r>
              <a:rPr lang="en-GB" dirty="0" smtClean="0"/>
              <a:t> :</a:t>
            </a:r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817023" y="4890583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Hypothèses</a:t>
            </a:r>
            <a:r>
              <a:rPr lang="en-GB" dirty="0" smtClean="0"/>
              <a:t> : </a:t>
            </a:r>
            <a:r>
              <a:rPr lang="en-GB" dirty="0" err="1" smtClean="0"/>
              <a:t>fluide</a:t>
            </a:r>
            <a:r>
              <a:rPr lang="en-GB" dirty="0" smtClean="0"/>
              <a:t> parfait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93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05864" y="995687"/>
            <a:ext cx="19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Retour </a:t>
            </a:r>
            <a:r>
              <a:rPr lang="en-GB" dirty="0" err="1" smtClean="0"/>
              <a:t>à</a:t>
            </a:r>
            <a:r>
              <a:rPr lang="en-GB" dirty="0" smtClean="0"/>
              <a:t> la LAEBT : </a:t>
            </a:r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93396" y="1355450"/>
            <a:ext cx="1864107" cy="14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750" y="2420938"/>
            <a:ext cx="770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endParaRPr kumimoji="1" lang="en-GB" sz="2000">
              <a:latin typeface="Arial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79388" y="1628775"/>
            <a:ext cx="878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fr-FR" dirty="0">
                <a:latin typeface="Arial" charset="0"/>
              </a:rPr>
              <a:t> </a:t>
            </a:r>
            <a:r>
              <a:rPr lang="fr-BE" sz="2000" dirty="0" smtClean="0"/>
              <a:t>Thèse Y. Matar : </a:t>
            </a:r>
            <a:r>
              <a:rPr lang="fr-FR" sz="2000" dirty="0" smtClean="0"/>
              <a:t>Ecoulement dans une section droite ? </a:t>
            </a:r>
            <a:endParaRPr lang="fr-FR" dirty="0"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57503" y="995687"/>
            <a:ext cx="483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la </a:t>
            </a:r>
            <a:r>
              <a:rPr lang="en-GB" dirty="0" err="1" smtClean="0"/>
              <a:t>validité</a:t>
            </a:r>
            <a:r>
              <a:rPr lang="en-GB" dirty="0" smtClean="0"/>
              <a:t> des </a:t>
            </a:r>
            <a:r>
              <a:rPr lang="en-GB" dirty="0" err="1" smtClean="0"/>
              <a:t>hypothèses</a:t>
            </a:r>
            <a:r>
              <a:rPr lang="en-GB" dirty="0" smtClean="0"/>
              <a:t> de </a:t>
            </a:r>
            <a:r>
              <a:rPr lang="en-GB" dirty="0" err="1" smtClean="0"/>
              <a:t>Lighthill</a:t>
            </a:r>
            <a:r>
              <a:rPr lang="en-GB" dirty="0" smtClean="0"/>
              <a:t> ? </a:t>
            </a:r>
            <a:endParaRPr lang="en-GB" dirty="0"/>
          </a:p>
        </p:txBody>
      </p:sp>
      <p:pic>
        <p:nvPicPr>
          <p:cNvPr id="7" name="Image 6" descr="EcP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938"/>
            <a:ext cx="9144000" cy="1808618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V="1">
            <a:off x="6989700" y="4186518"/>
            <a:ext cx="104588" cy="12102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91882" y="5274235"/>
            <a:ext cx="402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Effet</a:t>
            </a:r>
            <a:r>
              <a:rPr lang="en-GB" dirty="0" smtClean="0"/>
              <a:t> de la variation de la section </a:t>
            </a:r>
            <a:r>
              <a:rPr lang="en-GB" dirty="0" err="1" smtClean="0"/>
              <a:t>droite</a:t>
            </a:r>
            <a:r>
              <a:rPr lang="en-GB" dirty="0" smtClean="0"/>
              <a:t> ? </a:t>
            </a:r>
            <a:endParaRPr lang="en-GB" dirty="0"/>
          </a:p>
        </p:txBody>
      </p:sp>
      <p:cxnSp>
        <p:nvCxnSpPr>
          <p:cNvPr id="32" name="Connecteur droit avec flèche 31"/>
          <p:cNvCxnSpPr/>
          <p:nvPr/>
        </p:nvCxnSpPr>
        <p:spPr>
          <a:xfrm flipV="1">
            <a:off x="2528047" y="4186518"/>
            <a:ext cx="104588" cy="12102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102858" y="5452320"/>
            <a:ext cx="198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Effet</a:t>
            </a:r>
            <a:r>
              <a:rPr lang="en-GB" dirty="0" smtClean="0"/>
              <a:t> de </a:t>
            </a:r>
            <a:r>
              <a:rPr lang="en-GB" dirty="0" err="1" smtClean="0"/>
              <a:t>courbure</a:t>
            </a:r>
            <a:r>
              <a:rPr lang="en-GB" dirty="0" smtClean="0"/>
              <a:t> 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39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05864" y="995687"/>
            <a:ext cx="19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Retour </a:t>
            </a:r>
            <a:r>
              <a:rPr lang="en-GB" dirty="0" err="1" smtClean="0"/>
              <a:t>à</a:t>
            </a:r>
            <a:r>
              <a:rPr lang="en-GB" dirty="0" smtClean="0"/>
              <a:t> la LAEBT : </a:t>
            </a:r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93396" y="1355450"/>
            <a:ext cx="1864107" cy="14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750" y="2420938"/>
            <a:ext cx="770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endParaRPr kumimoji="1" lang="en-GB" sz="2000"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57503" y="995687"/>
            <a:ext cx="483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la </a:t>
            </a:r>
            <a:r>
              <a:rPr lang="en-GB" dirty="0" err="1" smtClean="0"/>
              <a:t>validité</a:t>
            </a:r>
            <a:r>
              <a:rPr lang="en-GB" dirty="0" smtClean="0"/>
              <a:t> des </a:t>
            </a:r>
            <a:r>
              <a:rPr lang="en-GB" dirty="0" err="1" smtClean="0"/>
              <a:t>hypothèses</a:t>
            </a:r>
            <a:r>
              <a:rPr lang="en-GB" dirty="0" smtClean="0"/>
              <a:t> de </a:t>
            </a:r>
            <a:r>
              <a:rPr lang="en-GB" dirty="0" err="1" smtClean="0"/>
              <a:t>Lighthill</a:t>
            </a:r>
            <a:r>
              <a:rPr lang="en-GB" dirty="0" smtClean="0"/>
              <a:t> ? </a:t>
            </a:r>
            <a:endParaRPr lang="en-GB" dirty="0"/>
          </a:p>
        </p:txBody>
      </p:sp>
      <p:pic>
        <p:nvPicPr>
          <p:cNvPr id="6" name="Image 5" descr="EcP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019"/>
            <a:ext cx="7386434" cy="3448149"/>
          </a:xfrm>
          <a:prstGeom prst="rect">
            <a:avLst/>
          </a:prstGeom>
        </p:spPr>
      </p:pic>
      <p:pic>
        <p:nvPicPr>
          <p:cNvPr id="10" name="Image 9" descr="EcP5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1"/>
          <a:stretch/>
        </p:blipFill>
        <p:spPr>
          <a:xfrm>
            <a:off x="262811" y="4813168"/>
            <a:ext cx="4025308" cy="18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6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750" y="2420938"/>
            <a:ext cx="770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endParaRPr kumimoji="1" lang="en-GB" sz="2000">
              <a:latin typeface="Arial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79388" y="1628775"/>
            <a:ext cx="878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fr-FR" dirty="0">
                <a:latin typeface="Arial" charset="0"/>
              </a:rPr>
              <a:t> </a:t>
            </a:r>
            <a:r>
              <a:rPr lang="fr-BE" sz="2000" dirty="0" smtClean="0"/>
              <a:t>Thèse Y. Matar : </a:t>
            </a:r>
            <a:r>
              <a:rPr lang="fr-FR" sz="2000" dirty="0" smtClean="0"/>
              <a:t>Ecoulement dans une section droite</a:t>
            </a:r>
            <a:endParaRPr lang="fr-FR" dirty="0">
              <a:latin typeface="Arial" charset="0"/>
            </a:endParaRPr>
          </a:p>
        </p:txBody>
      </p:sp>
      <p:pic>
        <p:nvPicPr>
          <p:cNvPr id="7" name="Image 6" descr="EcP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7" y="1238514"/>
            <a:ext cx="6938132" cy="52779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28794" y="920981"/>
            <a:ext cx="265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Tunnel </a:t>
            </a:r>
            <a:r>
              <a:rPr lang="en-GB" dirty="0" err="1" smtClean="0"/>
              <a:t>hydraulique</a:t>
            </a:r>
            <a:r>
              <a:rPr lang="en-GB" dirty="0" smtClean="0"/>
              <a:t> (EMN)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86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05864" y="995687"/>
            <a:ext cx="19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Retour </a:t>
            </a:r>
            <a:r>
              <a:rPr lang="en-GB" dirty="0" err="1" smtClean="0"/>
              <a:t>à</a:t>
            </a:r>
            <a:r>
              <a:rPr lang="en-GB" dirty="0" smtClean="0"/>
              <a:t> la LAEBT : </a:t>
            </a:r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93396" y="1355450"/>
            <a:ext cx="1864107" cy="14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750" y="2420938"/>
            <a:ext cx="770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endParaRPr kumimoji="1" lang="en-GB" sz="2000">
              <a:latin typeface="Arial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79388" y="1628775"/>
            <a:ext cx="878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fr-FR" dirty="0">
                <a:latin typeface="Arial" charset="0"/>
              </a:rPr>
              <a:t> </a:t>
            </a:r>
            <a:r>
              <a:rPr lang="fr-BE" sz="2000" dirty="0" smtClean="0"/>
              <a:t>Thèse Y. Matar : </a:t>
            </a:r>
            <a:r>
              <a:rPr lang="fr-FR" sz="2000" dirty="0" smtClean="0"/>
              <a:t>Ecoulement dans une section droite</a:t>
            </a:r>
            <a:endParaRPr lang="fr-FR" dirty="0"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57503" y="995687"/>
            <a:ext cx="483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la </a:t>
            </a:r>
            <a:r>
              <a:rPr lang="en-GB" dirty="0" err="1" smtClean="0"/>
              <a:t>validité</a:t>
            </a:r>
            <a:r>
              <a:rPr lang="en-GB" dirty="0" smtClean="0"/>
              <a:t> des </a:t>
            </a:r>
            <a:r>
              <a:rPr lang="en-GB" dirty="0" err="1" smtClean="0"/>
              <a:t>hypothèses</a:t>
            </a:r>
            <a:r>
              <a:rPr lang="en-GB" dirty="0" smtClean="0"/>
              <a:t> de </a:t>
            </a:r>
            <a:r>
              <a:rPr lang="en-GB" dirty="0" err="1" smtClean="0"/>
              <a:t>Lighthill</a:t>
            </a:r>
            <a:r>
              <a:rPr lang="en-GB" dirty="0" smtClean="0"/>
              <a:t> ? </a:t>
            </a:r>
            <a:endParaRPr lang="en-GB" dirty="0"/>
          </a:p>
        </p:txBody>
      </p:sp>
      <p:pic>
        <p:nvPicPr>
          <p:cNvPr id="6" name="Image 5" descr="EcP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593"/>
            <a:ext cx="8964613" cy="241994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03412" y="2734235"/>
            <a:ext cx="132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Protocole</a:t>
            </a:r>
            <a:r>
              <a:rPr lang="en-GB" dirty="0" smtClean="0"/>
              <a:t> 1: 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5483411" y="2734235"/>
            <a:ext cx="126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Protocole</a:t>
            </a:r>
            <a:r>
              <a:rPr lang="en-GB" dirty="0" smtClean="0"/>
              <a:t>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86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05864" y="995687"/>
            <a:ext cx="19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Retour </a:t>
            </a:r>
            <a:r>
              <a:rPr lang="en-GB" dirty="0" err="1" smtClean="0"/>
              <a:t>à</a:t>
            </a:r>
            <a:r>
              <a:rPr lang="en-GB" dirty="0" smtClean="0"/>
              <a:t> la LAEBT : </a:t>
            </a:r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93396" y="1355450"/>
            <a:ext cx="1864107" cy="14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750" y="2420938"/>
            <a:ext cx="770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endParaRPr kumimoji="1" lang="en-GB" sz="2000">
              <a:latin typeface="Arial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79388" y="1628775"/>
            <a:ext cx="878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fr-FR" dirty="0">
                <a:latin typeface="Arial" charset="0"/>
              </a:rPr>
              <a:t> </a:t>
            </a:r>
            <a:r>
              <a:rPr lang="fr-BE" sz="2000" dirty="0" smtClean="0"/>
              <a:t>Thèse Y. Matar : </a:t>
            </a:r>
            <a:r>
              <a:rPr lang="fr-FR" sz="2000" dirty="0" smtClean="0"/>
              <a:t>Ecoulement dans une section droite</a:t>
            </a:r>
            <a:endParaRPr lang="fr-FR" dirty="0"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57503" y="995687"/>
            <a:ext cx="483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la </a:t>
            </a:r>
            <a:r>
              <a:rPr lang="en-GB" dirty="0" err="1" smtClean="0"/>
              <a:t>validité</a:t>
            </a:r>
            <a:r>
              <a:rPr lang="en-GB" dirty="0" smtClean="0"/>
              <a:t> des </a:t>
            </a:r>
            <a:r>
              <a:rPr lang="en-GB" dirty="0" err="1" smtClean="0"/>
              <a:t>hypothèses</a:t>
            </a:r>
            <a:r>
              <a:rPr lang="en-GB" dirty="0" smtClean="0"/>
              <a:t> de </a:t>
            </a:r>
            <a:r>
              <a:rPr lang="en-GB" dirty="0" err="1" smtClean="0"/>
              <a:t>Lighthill</a:t>
            </a:r>
            <a:r>
              <a:rPr lang="en-GB" dirty="0" smtClean="0"/>
              <a:t> ? </a:t>
            </a:r>
            <a:endParaRPr lang="en-GB" dirty="0"/>
          </a:p>
        </p:txBody>
      </p:sp>
      <p:pic>
        <p:nvPicPr>
          <p:cNvPr id="6" name="Image 5" descr="EcP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7" y="2271525"/>
            <a:ext cx="4542949" cy="3734828"/>
          </a:xfrm>
          <a:prstGeom prst="rect">
            <a:avLst/>
          </a:prstGeom>
        </p:spPr>
      </p:pic>
      <p:pic>
        <p:nvPicPr>
          <p:cNvPr id="7" name="Image 6" descr="EcP5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07"/>
          <a:stretch/>
        </p:blipFill>
        <p:spPr>
          <a:xfrm>
            <a:off x="4557059" y="2025650"/>
            <a:ext cx="4296146" cy="41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5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05864" y="995687"/>
            <a:ext cx="19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Retour </a:t>
            </a:r>
            <a:r>
              <a:rPr lang="en-GB" dirty="0" err="1" smtClean="0"/>
              <a:t>à</a:t>
            </a:r>
            <a:r>
              <a:rPr lang="en-GB" dirty="0" smtClean="0"/>
              <a:t> la LAEBT : </a:t>
            </a:r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93396" y="1355450"/>
            <a:ext cx="1864107" cy="14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750" y="2420938"/>
            <a:ext cx="770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endParaRPr kumimoji="1" lang="en-GB" sz="2000"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57503" y="995687"/>
            <a:ext cx="483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la </a:t>
            </a:r>
            <a:r>
              <a:rPr lang="en-GB" dirty="0" err="1" smtClean="0"/>
              <a:t>validité</a:t>
            </a:r>
            <a:r>
              <a:rPr lang="en-GB" dirty="0" smtClean="0"/>
              <a:t> des </a:t>
            </a:r>
            <a:r>
              <a:rPr lang="en-GB" dirty="0" err="1" smtClean="0"/>
              <a:t>hypothèses</a:t>
            </a:r>
            <a:r>
              <a:rPr lang="en-GB" dirty="0" smtClean="0"/>
              <a:t> de </a:t>
            </a:r>
            <a:r>
              <a:rPr lang="en-GB" dirty="0" err="1" smtClean="0"/>
              <a:t>Lighthill</a:t>
            </a:r>
            <a:r>
              <a:rPr lang="en-GB" dirty="0" smtClean="0"/>
              <a:t> ? </a:t>
            </a:r>
            <a:endParaRPr lang="en-GB" dirty="0"/>
          </a:p>
        </p:txBody>
      </p:sp>
      <p:pic>
        <p:nvPicPr>
          <p:cNvPr id="6" name="Image 5" descr="EcP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0" y="1628588"/>
            <a:ext cx="3941545" cy="490070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944563" y="3810000"/>
            <a:ext cx="209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Déplacement</a:t>
            </a:r>
            <a:r>
              <a:rPr lang="en-GB" dirty="0" smtClean="0"/>
              <a:t> </a:t>
            </a:r>
            <a:r>
              <a:rPr lang="en-GB" dirty="0" err="1" smtClean="0"/>
              <a:t>rapide</a:t>
            </a:r>
            <a:endParaRPr lang="en-GB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4497294" y="3346824"/>
            <a:ext cx="1225177" cy="6872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4497294" y="4179332"/>
            <a:ext cx="1225177" cy="11845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85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05864" y="995687"/>
            <a:ext cx="19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Retour </a:t>
            </a:r>
            <a:r>
              <a:rPr lang="en-GB" dirty="0" err="1" smtClean="0"/>
              <a:t>à</a:t>
            </a:r>
            <a:r>
              <a:rPr lang="en-GB" dirty="0" smtClean="0"/>
              <a:t> la LAEBT : </a:t>
            </a:r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93396" y="1355450"/>
            <a:ext cx="1864107" cy="14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750" y="2420938"/>
            <a:ext cx="770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endParaRPr kumimoji="1" lang="en-GB" sz="2000">
              <a:latin typeface="Arial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79388" y="1628775"/>
            <a:ext cx="878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fr-FR" dirty="0">
                <a:latin typeface="Arial" charset="0"/>
              </a:rPr>
              <a:t> </a:t>
            </a:r>
            <a:r>
              <a:rPr lang="fr-BE" sz="2000" dirty="0" smtClean="0"/>
              <a:t>Thèse Y. Matar : </a:t>
            </a:r>
            <a:r>
              <a:rPr lang="fr-FR" sz="2000" dirty="0" smtClean="0"/>
              <a:t>Ecoulement dans une section droite</a:t>
            </a:r>
            <a:endParaRPr lang="fr-FR" dirty="0"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57503" y="995687"/>
            <a:ext cx="483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la </a:t>
            </a:r>
            <a:r>
              <a:rPr lang="en-GB" dirty="0" err="1" smtClean="0"/>
              <a:t>validité</a:t>
            </a:r>
            <a:r>
              <a:rPr lang="en-GB" dirty="0" smtClean="0"/>
              <a:t> des </a:t>
            </a:r>
            <a:r>
              <a:rPr lang="en-GB" dirty="0" err="1" smtClean="0"/>
              <a:t>hypothèses</a:t>
            </a:r>
            <a:r>
              <a:rPr lang="en-GB" dirty="0" smtClean="0"/>
              <a:t> de </a:t>
            </a:r>
            <a:r>
              <a:rPr lang="en-GB" dirty="0" err="1" smtClean="0"/>
              <a:t>Lighthill</a:t>
            </a:r>
            <a:r>
              <a:rPr lang="en-GB" dirty="0" smtClean="0"/>
              <a:t> ? </a:t>
            </a:r>
            <a:endParaRPr lang="en-GB" dirty="0"/>
          </a:p>
        </p:txBody>
      </p:sp>
      <p:pic>
        <p:nvPicPr>
          <p:cNvPr id="6" name="Image 5" descr="EcP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1451"/>
            <a:ext cx="9144000" cy="307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5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05864" y="995687"/>
            <a:ext cx="19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Retour </a:t>
            </a:r>
            <a:r>
              <a:rPr lang="en-GB" dirty="0" err="1" smtClean="0"/>
              <a:t>à</a:t>
            </a:r>
            <a:r>
              <a:rPr lang="en-GB" dirty="0" smtClean="0"/>
              <a:t> la LAEBT : </a:t>
            </a:r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93396" y="1355450"/>
            <a:ext cx="1864107" cy="14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750" y="2420938"/>
            <a:ext cx="770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endParaRPr kumimoji="1" lang="en-GB" sz="2000">
              <a:latin typeface="Arial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79388" y="1628775"/>
            <a:ext cx="878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fr-FR" dirty="0">
                <a:latin typeface="Arial" charset="0"/>
              </a:rPr>
              <a:t> </a:t>
            </a:r>
            <a:r>
              <a:rPr lang="fr-BE" sz="2000" dirty="0" smtClean="0"/>
              <a:t>Thèse Y. Matar : </a:t>
            </a:r>
            <a:r>
              <a:rPr lang="fr-FR" sz="2000" dirty="0" smtClean="0"/>
              <a:t>Ecoulement dans une section droite</a:t>
            </a:r>
            <a:endParaRPr lang="fr-FR" dirty="0"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57503" y="995687"/>
            <a:ext cx="483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la </a:t>
            </a:r>
            <a:r>
              <a:rPr lang="en-GB" dirty="0" err="1" smtClean="0"/>
              <a:t>validité</a:t>
            </a:r>
            <a:r>
              <a:rPr lang="en-GB" dirty="0" smtClean="0"/>
              <a:t> des </a:t>
            </a:r>
            <a:r>
              <a:rPr lang="en-GB" dirty="0" err="1" smtClean="0"/>
              <a:t>hypothèses</a:t>
            </a:r>
            <a:r>
              <a:rPr lang="en-GB" dirty="0" smtClean="0"/>
              <a:t> de </a:t>
            </a:r>
            <a:r>
              <a:rPr lang="en-GB" dirty="0" err="1" smtClean="0"/>
              <a:t>Lighthill</a:t>
            </a:r>
            <a:r>
              <a:rPr lang="en-GB" dirty="0" smtClean="0"/>
              <a:t> ? </a:t>
            </a:r>
            <a:endParaRPr lang="en-GB" dirty="0"/>
          </a:p>
        </p:txBody>
      </p:sp>
      <p:pic>
        <p:nvPicPr>
          <p:cNvPr id="6" name="Image 5" descr="EcP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9831"/>
            <a:ext cx="9144000" cy="30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5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05864" y="995687"/>
            <a:ext cx="19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Retour </a:t>
            </a:r>
            <a:r>
              <a:rPr lang="en-GB" dirty="0" err="1" smtClean="0"/>
              <a:t>à</a:t>
            </a:r>
            <a:r>
              <a:rPr lang="en-GB" dirty="0" smtClean="0"/>
              <a:t> la LAEBT : </a:t>
            </a:r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93396" y="1355450"/>
            <a:ext cx="1864107" cy="14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750" y="2420938"/>
            <a:ext cx="770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endParaRPr kumimoji="1" lang="en-GB" sz="2000">
              <a:latin typeface="Arial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79388" y="1628775"/>
            <a:ext cx="878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fr-FR" dirty="0">
                <a:latin typeface="Arial" charset="0"/>
              </a:rPr>
              <a:t> </a:t>
            </a:r>
            <a:r>
              <a:rPr lang="fr-BE" sz="2000" dirty="0" smtClean="0"/>
              <a:t>Thèse Y. Matar : </a:t>
            </a:r>
            <a:r>
              <a:rPr lang="fr-FR" sz="2000" dirty="0" smtClean="0"/>
              <a:t>Ecoulement dans une section droite</a:t>
            </a:r>
            <a:endParaRPr lang="fr-FR" dirty="0"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57503" y="995687"/>
            <a:ext cx="483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la </a:t>
            </a:r>
            <a:r>
              <a:rPr lang="en-GB" dirty="0" err="1" smtClean="0"/>
              <a:t>validité</a:t>
            </a:r>
            <a:r>
              <a:rPr lang="en-GB" dirty="0" smtClean="0"/>
              <a:t> des </a:t>
            </a:r>
            <a:r>
              <a:rPr lang="en-GB" dirty="0" err="1" smtClean="0"/>
              <a:t>hypothèses</a:t>
            </a:r>
            <a:r>
              <a:rPr lang="en-GB" dirty="0" smtClean="0"/>
              <a:t> de </a:t>
            </a:r>
            <a:r>
              <a:rPr lang="en-GB" dirty="0" err="1" smtClean="0"/>
              <a:t>Lighthill</a:t>
            </a:r>
            <a:r>
              <a:rPr lang="en-GB" dirty="0" smtClean="0"/>
              <a:t> ? </a:t>
            </a:r>
            <a:endParaRPr lang="en-GB" dirty="0"/>
          </a:p>
        </p:txBody>
      </p:sp>
      <p:pic>
        <p:nvPicPr>
          <p:cNvPr id="6" name="Image 5" descr="EcP6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980"/>
            <a:ext cx="9144000" cy="310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2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05864" y="995687"/>
            <a:ext cx="19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Retour </a:t>
            </a:r>
            <a:r>
              <a:rPr lang="en-GB" dirty="0" err="1" smtClean="0"/>
              <a:t>à</a:t>
            </a:r>
            <a:r>
              <a:rPr lang="en-GB" dirty="0" smtClean="0"/>
              <a:t> la LAEBT : </a:t>
            </a:r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93396" y="1355450"/>
            <a:ext cx="1864107" cy="14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750" y="2420938"/>
            <a:ext cx="770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endParaRPr kumimoji="1" lang="en-GB" sz="2000"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57503" y="995687"/>
            <a:ext cx="483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la </a:t>
            </a:r>
            <a:r>
              <a:rPr lang="en-GB" dirty="0" err="1" smtClean="0"/>
              <a:t>validité</a:t>
            </a:r>
            <a:r>
              <a:rPr lang="en-GB" dirty="0" smtClean="0"/>
              <a:t> des </a:t>
            </a:r>
            <a:r>
              <a:rPr lang="en-GB" dirty="0" err="1" smtClean="0"/>
              <a:t>hypothèses</a:t>
            </a:r>
            <a:r>
              <a:rPr lang="en-GB" dirty="0" smtClean="0"/>
              <a:t> de </a:t>
            </a:r>
            <a:r>
              <a:rPr lang="en-GB" dirty="0" err="1" smtClean="0"/>
              <a:t>Lighthill</a:t>
            </a:r>
            <a:r>
              <a:rPr lang="en-GB" dirty="0" smtClean="0"/>
              <a:t> ? </a:t>
            </a:r>
            <a:endParaRPr lang="en-GB" dirty="0"/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14311" y="1759218"/>
            <a:ext cx="77508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BE" sz="2000" b="1" dirty="0"/>
              <a:t>Questions </a:t>
            </a:r>
            <a:r>
              <a:rPr lang="en-GB" sz="2000" b="1" dirty="0" err="1" smtClean="0"/>
              <a:t>émergentes</a:t>
            </a:r>
            <a:r>
              <a:rPr lang="en-GB" sz="2000" b="1" dirty="0" smtClean="0"/>
              <a:t> </a:t>
            </a:r>
            <a:r>
              <a:rPr lang="fr-BE" sz="2000" b="1" dirty="0" smtClean="0"/>
              <a:t>:</a:t>
            </a:r>
            <a:r>
              <a:rPr lang="fr-BE" sz="2000" dirty="0" smtClean="0"/>
              <a:t> </a:t>
            </a:r>
            <a:endParaRPr lang="fr-BE" sz="2000" dirty="0"/>
          </a:p>
          <a:p>
            <a:pPr>
              <a:buFontTx/>
              <a:buChar char="•"/>
            </a:pPr>
            <a:r>
              <a:rPr lang="fr-BE" sz="2000" dirty="0"/>
              <a:t> </a:t>
            </a:r>
            <a:r>
              <a:rPr lang="fr-BE" sz="2000" dirty="0" smtClean="0"/>
              <a:t>Domaine de validité (en terme de déformation</a:t>
            </a:r>
            <a:r>
              <a:rPr lang="fr-BE" sz="2000" dirty="0"/>
              <a:t>) ? </a:t>
            </a:r>
          </a:p>
          <a:p>
            <a:pPr>
              <a:buFontTx/>
              <a:buChar char="•"/>
            </a:pPr>
            <a:r>
              <a:rPr lang="fr-BE" sz="2000" dirty="0"/>
              <a:t> </a:t>
            </a:r>
            <a:r>
              <a:rPr lang="fr-BE" sz="2000" dirty="0" smtClean="0"/>
              <a:t>Comment étendre les principes de Lighthill pour la nage 3D ? </a:t>
            </a:r>
            <a:endParaRPr lang="fr-BE" sz="2000" dirty="0"/>
          </a:p>
          <a:p>
            <a:pPr>
              <a:buFontTx/>
              <a:buChar char="•"/>
            </a:pPr>
            <a:r>
              <a:rPr lang="fr-BE" sz="2000" dirty="0"/>
              <a:t> </a:t>
            </a:r>
            <a:r>
              <a:rPr lang="fr-FR" sz="2000" dirty="0" smtClean="0"/>
              <a:t>Quelle est la réalité physique de l’écoulement dans une section droite </a:t>
            </a:r>
            <a:r>
              <a:rPr lang="fr-BE" sz="2000" dirty="0" smtClean="0"/>
              <a:t>?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8331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Image 2" descr="EcP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722" y="3576961"/>
            <a:ext cx="3619500" cy="723900"/>
          </a:xfrm>
          <a:prstGeom prst="rect">
            <a:avLst/>
          </a:prstGeom>
        </p:spPr>
      </p:pic>
      <p:pic>
        <p:nvPicPr>
          <p:cNvPr id="5" name="Image 4" descr="EcP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44" y="4377372"/>
            <a:ext cx="3505200" cy="685800"/>
          </a:xfrm>
          <a:prstGeom prst="rect">
            <a:avLst/>
          </a:prstGeom>
        </p:spPr>
      </p:pic>
      <p:pic>
        <p:nvPicPr>
          <p:cNvPr id="6" name="Image 5" descr="EcP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3" y="5544277"/>
            <a:ext cx="2781300" cy="469900"/>
          </a:xfrm>
          <a:prstGeom prst="rect">
            <a:avLst/>
          </a:prstGeom>
        </p:spPr>
      </p:pic>
      <p:pic>
        <p:nvPicPr>
          <p:cNvPr id="7" name="Image 6" descr="EcP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27" y="4720272"/>
            <a:ext cx="4381500" cy="1765300"/>
          </a:xfrm>
          <a:prstGeom prst="rect">
            <a:avLst/>
          </a:prstGeom>
        </p:spPr>
      </p:pic>
      <p:pic>
        <p:nvPicPr>
          <p:cNvPr id="11" name="Image 10" descr="EcP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5" y="3667087"/>
            <a:ext cx="3708400" cy="622300"/>
          </a:xfrm>
          <a:prstGeom prst="rect">
            <a:avLst/>
          </a:prstGeom>
        </p:spPr>
      </p:pic>
      <p:pic>
        <p:nvPicPr>
          <p:cNvPr id="12" name="Image 11" descr="EcP0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29" y="2301866"/>
            <a:ext cx="1219200" cy="381000"/>
          </a:xfrm>
          <a:prstGeom prst="rect">
            <a:avLst/>
          </a:prstGeom>
        </p:spPr>
      </p:pic>
      <p:pic>
        <p:nvPicPr>
          <p:cNvPr id="13" name="Image 12" descr="EcP0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29" y="2252098"/>
            <a:ext cx="1104900" cy="419100"/>
          </a:xfrm>
          <a:prstGeom prst="rect">
            <a:avLst/>
          </a:prstGeom>
        </p:spPr>
      </p:pic>
      <p:grpSp>
        <p:nvGrpSpPr>
          <p:cNvPr id="14" name="Grouper 13"/>
          <p:cNvGrpSpPr/>
          <p:nvPr/>
        </p:nvGrpSpPr>
        <p:grpSpPr>
          <a:xfrm>
            <a:off x="1885422" y="1626994"/>
            <a:ext cx="3198158" cy="1685421"/>
            <a:chOff x="642471" y="4913760"/>
            <a:chExt cx="3198158" cy="1685421"/>
          </a:xfrm>
        </p:grpSpPr>
        <p:pic>
          <p:nvPicPr>
            <p:cNvPr id="15" name="Image 14" descr="EcP03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29" y="5483038"/>
              <a:ext cx="3035300" cy="673100"/>
            </a:xfrm>
            <a:prstGeom prst="rect">
              <a:avLst/>
            </a:prstGeom>
          </p:spPr>
        </p:pic>
        <p:pic>
          <p:nvPicPr>
            <p:cNvPr id="16" name="Image 15" descr="EcP21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29" y="6156138"/>
              <a:ext cx="1586379" cy="443043"/>
            </a:xfrm>
            <a:prstGeom prst="rect">
              <a:avLst/>
            </a:prstGeom>
          </p:spPr>
        </p:pic>
        <p:pic>
          <p:nvPicPr>
            <p:cNvPr id="17" name="Image 16" descr="EcP09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264"/>
            <a:stretch/>
          </p:blipFill>
          <p:spPr>
            <a:xfrm>
              <a:off x="805329" y="4913760"/>
              <a:ext cx="1299882" cy="469900"/>
            </a:xfrm>
            <a:prstGeom prst="rect">
              <a:avLst/>
            </a:prstGeom>
          </p:spPr>
        </p:pic>
        <p:sp>
          <p:nvSpPr>
            <p:cNvPr id="18" name="Accolade ouvrante 17"/>
            <p:cNvSpPr/>
            <p:nvPr/>
          </p:nvSpPr>
          <p:spPr>
            <a:xfrm>
              <a:off x="642471" y="4913760"/>
              <a:ext cx="162858" cy="1685421"/>
            </a:xfrm>
            <a:prstGeom prst="lef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373529" y="1135529"/>
            <a:ext cx="233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Théorème</a:t>
            </a:r>
            <a:r>
              <a:rPr lang="en-GB" dirty="0" smtClean="0"/>
              <a:t> de Bernoulli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373529" y="2290117"/>
            <a:ext cx="130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 part de :</a:t>
            </a:r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>
            <a:off x="5333946" y="2301866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 </a:t>
            </a:r>
            <a:endParaRPr lang="en-GB" dirty="0"/>
          </a:p>
        </p:txBody>
      </p:sp>
      <p:sp>
        <p:nvSpPr>
          <p:cNvPr id="22" name="Flèche vers la droite 21"/>
          <p:cNvSpPr/>
          <p:nvPr/>
        </p:nvSpPr>
        <p:spPr>
          <a:xfrm>
            <a:off x="7343587" y="2436336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22"/>
          <p:cNvSpPr txBox="1"/>
          <p:nvPr/>
        </p:nvSpPr>
        <p:spPr>
          <a:xfrm>
            <a:off x="373529" y="3724984"/>
            <a:ext cx="99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 plus :</a:t>
            </a:r>
            <a:endParaRPr lang="en-GB" dirty="0"/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3599614" y="3588033"/>
            <a:ext cx="942504" cy="7239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4542115" y="320762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0</a:t>
            </a:r>
            <a:endParaRPr lang="en-GB" b="1" dirty="0"/>
          </a:p>
        </p:txBody>
      </p:sp>
      <p:sp>
        <p:nvSpPr>
          <p:cNvPr id="40" name="Flèche vers la droite 39"/>
          <p:cNvSpPr/>
          <p:nvPr/>
        </p:nvSpPr>
        <p:spPr>
          <a:xfrm>
            <a:off x="5083580" y="3843795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lèche vers la droite 40"/>
          <p:cNvSpPr/>
          <p:nvPr/>
        </p:nvSpPr>
        <p:spPr>
          <a:xfrm>
            <a:off x="240821" y="4653037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ZoneTexte 41"/>
          <p:cNvSpPr txBox="1"/>
          <p:nvPr/>
        </p:nvSpPr>
        <p:spPr>
          <a:xfrm>
            <a:off x="401949" y="5173844"/>
            <a:ext cx="1337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 </a:t>
            </a:r>
            <a:r>
              <a:rPr lang="en-GB" dirty="0" err="1" smtClean="0"/>
              <a:t>ailleurs</a:t>
            </a:r>
            <a:r>
              <a:rPr lang="en-GB" dirty="0" smtClean="0"/>
              <a:t> :</a:t>
            </a:r>
            <a:endParaRPr lang="en-GB" dirty="0"/>
          </a:p>
        </p:txBody>
      </p:sp>
      <p:sp>
        <p:nvSpPr>
          <p:cNvPr id="43" name="Flèche vers la droite 42"/>
          <p:cNvSpPr/>
          <p:nvPr/>
        </p:nvSpPr>
        <p:spPr>
          <a:xfrm>
            <a:off x="3858673" y="5607954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385827" y="4653037"/>
            <a:ext cx="4534055" cy="20107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21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Image 2" descr="Ecp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670"/>
            <a:ext cx="4859113" cy="2926946"/>
          </a:xfrm>
          <a:prstGeom prst="rect">
            <a:avLst/>
          </a:prstGeom>
        </p:spPr>
      </p:pic>
      <p:pic>
        <p:nvPicPr>
          <p:cNvPr id="5" name="Image 4" descr="EcP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" b="-1"/>
          <a:stretch/>
        </p:blipFill>
        <p:spPr>
          <a:xfrm>
            <a:off x="0" y="5000812"/>
            <a:ext cx="4838700" cy="18571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5864" y="1062063"/>
            <a:ext cx="211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Exemple</a:t>
            </a:r>
            <a:r>
              <a:rPr lang="en-GB" dirty="0" smtClean="0"/>
              <a:t> : le </a:t>
            </a:r>
            <a:r>
              <a:rPr lang="en-GB" dirty="0" err="1" smtClean="0"/>
              <a:t>cylindre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9" name="Image 8" descr="EcP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71" y="5182805"/>
            <a:ext cx="2159000" cy="6223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438588" y="4476981"/>
            <a:ext cx="12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Résolution</a:t>
            </a:r>
            <a:r>
              <a:rPr lang="en-GB" dirty="0" smtClean="0"/>
              <a:t> :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463176" y="4476981"/>
            <a:ext cx="122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Equations 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98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Image 2" descr="EcP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75" y="1314824"/>
            <a:ext cx="2159000" cy="622300"/>
          </a:xfrm>
          <a:prstGeom prst="rect">
            <a:avLst/>
          </a:prstGeom>
        </p:spPr>
      </p:pic>
      <p:pic>
        <p:nvPicPr>
          <p:cNvPr id="5" name="Image 4" descr="EcP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28" y="2083548"/>
            <a:ext cx="3416300" cy="762000"/>
          </a:xfrm>
          <a:prstGeom prst="rect">
            <a:avLst/>
          </a:prstGeom>
        </p:spPr>
      </p:pic>
      <p:pic>
        <p:nvPicPr>
          <p:cNvPr id="6" name="Image 5" descr="EcP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75" y="3027456"/>
            <a:ext cx="2387600" cy="698500"/>
          </a:xfrm>
          <a:prstGeom prst="rect">
            <a:avLst/>
          </a:prstGeom>
        </p:spPr>
      </p:pic>
      <p:pic>
        <p:nvPicPr>
          <p:cNvPr id="7" name="Image 6" descr="EcP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9" y="4024384"/>
            <a:ext cx="5194300" cy="711200"/>
          </a:xfrm>
          <a:prstGeom prst="rect">
            <a:avLst/>
          </a:prstGeom>
        </p:spPr>
      </p:pic>
      <p:pic>
        <p:nvPicPr>
          <p:cNvPr id="8" name="Image 7" descr="EcP1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2" y="4925732"/>
            <a:ext cx="8128000" cy="8001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05864" y="1434353"/>
            <a:ext cx="178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Potentiel</a:t>
            </a:r>
            <a:r>
              <a:rPr lang="en-GB" dirty="0" smtClean="0"/>
              <a:t> </a:t>
            </a:r>
            <a:r>
              <a:rPr lang="en-GB" dirty="0" err="1" smtClean="0"/>
              <a:t>connu</a:t>
            </a:r>
            <a:r>
              <a:rPr lang="en-GB" dirty="0" smtClean="0"/>
              <a:t> : </a:t>
            </a:r>
            <a:endParaRPr lang="en-GB" dirty="0"/>
          </a:p>
        </p:txBody>
      </p:sp>
      <p:sp>
        <p:nvSpPr>
          <p:cNvPr id="10" name="Flèche vers la droite 9"/>
          <p:cNvSpPr/>
          <p:nvPr/>
        </p:nvSpPr>
        <p:spPr>
          <a:xfrm>
            <a:off x="4370293" y="1562276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5194300" y="1434353"/>
            <a:ext cx="245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 </a:t>
            </a:r>
            <a:r>
              <a:rPr lang="en-GB" dirty="0" err="1" smtClean="0"/>
              <a:t>peut</a:t>
            </a:r>
            <a:r>
              <a:rPr lang="en-GB" dirty="0" smtClean="0"/>
              <a:t> </a:t>
            </a:r>
            <a:r>
              <a:rPr lang="en-GB" dirty="0" err="1" smtClean="0"/>
              <a:t>donc</a:t>
            </a:r>
            <a:r>
              <a:rPr lang="en-GB" dirty="0" smtClean="0"/>
              <a:t> </a:t>
            </a:r>
            <a:r>
              <a:rPr lang="en-GB" dirty="0" err="1" smtClean="0"/>
              <a:t>calculer</a:t>
            </a:r>
            <a:r>
              <a:rPr lang="en-GB" dirty="0" smtClean="0"/>
              <a:t> </a:t>
            </a:r>
            <a:r>
              <a:rPr lang="en-GB" i="1" dirty="0" smtClean="0"/>
              <a:t>p</a:t>
            </a:r>
            <a:endParaRPr lang="en-GB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10453" y="2250746"/>
            <a:ext cx="114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Bernoulli : </a:t>
            </a:r>
            <a:endParaRPr lang="en-GB" dirty="0"/>
          </a:p>
        </p:txBody>
      </p:sp>
      <p:pic>
        <p:nvPicPr>
          <p:cNvPr id="13" name="Image 12" descr="warni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269" y="3027456"/>
            <a:ext cx="661462" cy="551219"/>
          </a:xfrm>
          <a:prstGeom prst="rect">
            <a:avLst/>
          </a:prstGeom>
        </p:spPr>
      </p:pic>
      <p:sp>
        <p:nvSpPr>
          <p:cNvPr id="14" name="Flèche vers la droite 13"/>
          <p:cNvSpPr/>
          <p:nvPr/>
        </p:nvSpPr>
        <p:spPr>
          <a:xfrm>
            <a:off x="258158" y="4295940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ccolade fermante 14"/>
          <p:cNvSpPr/>
          <p:nvPr/>
        </p:nvSpPr>
        <p:spPr>
          <a:xfrm rot="5400000">
            <a:off x="6443489" y="4967675"/>
            <a:ext cx="194238" cy="1322078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/>
          <p:cNvSpPr txBox="1"/>
          <p:nvPr/>
        </p:nvSpPr>
        <p:spPr>
          <a:xfrm>
            <a:off x="5760040" y="5821687"/>
            <a:ext cx="155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Masse </a:t>
            </a:r>
            <a:r>
              <a:rPr lang="en-GB" dirty="0" err="1" smtClean="0"/>
              <a:t>ajoutée</a:t>
            </a:r>
            <a:endParaRPr lang="en-GB" dirty="0"/>
          </a:p>
        </p:txBody>
      </p:sp>
      <p:sp>
        <p:nvSpPr>
          <p:cNvPr id="17" name="Accolade fermante 16"/>
          <p:cNvSpPr/>
          <p:nvPr/>
        </p:nvSpPr>
        <p:spPr>
          <a:xfrm rot="5400000">
            <a:off x="7838449" y="5113796"/>
            <a:ext cx="184668" cy="1020267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/>
        </p:nvSpPr>
        <p:spPr>
          <a:xfrm>
            <a:off x="7503234" y="5816315"/>
            <a:ext cx="120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Archimède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98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EcP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09" y="5226008"/>
            <a:ext cx="2009445" cy="14791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 descr="ecp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2" y="1195293"/>
            <a:ext cx="5635591" cy="2838824"/>
          </a:xfrm>
          <a:prstGeom prst="rect">
            <a:avLst/>
          </a:prstGeom>
        </p:spPr>
      </p:pic>
      <p:pic>
        <p:nvPicPr>
          <p:cNvPr id="6" name="Image 5" descr="EcP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0272"/>
            <a:ext cx="4381500" cy="17653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92217" y="4364741"/>
            <a:ext cx="243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Potentiels</a:t>
            </a:r>
            <a:r>
              <a:rPr lang="en-GB" dirty="0" smtClean="0"/>
              <a:t> de Kirchhoff : </a:t>
            </a:r>
            <a:endParaRPr lang="en-GB" dirty="0"/>
          </a:p>
        </p:txBody>
      </p:sp>
      <p:sp>
        <p:nvSpPr>
          <p:cNvPr id="9" name="Accolade ouvrante 8"/>
          <p:cNvSpPr/>
          <p:nvPr/>
        </p:nvSpPr>
        <p:spPr>
          <a:xfrm>
            <a:off x="6221709" y="5226008"/>
            <a:ext cx="162858" cy="1479175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11" descr="EcP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57" y="4769865"/>
            <a:ext cx="3880425" cy="456143"/>
          </a:xfrm>
          <a:prstGeom prst="rect">
            <a:avLst/>
          </a:prstGeom>
        </p:spPr>
      </p:pic>
      <p:pic>
        <p:nvPicPr>
          <p:cNvPr id="13" name="Image 12" descr="warni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35" y="5520764"/>
            <a:ext cx="663389" cy="5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8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 descr="EcP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41"/>
          <a:stretch/>
        </p:blipFill>
        <p:spPr>
          <a:xfrm>
            <a:off x="205864" y="1343214"/>
            <a:ext cx="1221636" cy="762000"/>
          </a:xfrm>
          <a:prstGeom prst="rect">
            <a:avLst/>
          </a:prstGeom>
        </p:spPr>
      </p:pic>
      <p:pic>
        <p:nvPicPr>
          <p:cNvPr id="6" name="Image 5" descr="EcP1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3"/>
          <a:stretch/>
        </p:blipFill>
        <p:spPr>
          <a:xfrm>
            <a:off x="1640992" y="1321548"/>
            <a:ext cx="1618722" cy="698500"/>
          </a:xfrm>
          <a:prstGeom prst="rect">
            <a:avLst/>
          </a:prstGeom>
        </p:spPr>
      </p:pic>
      <p:pic>
        <p:nvPicPr>
          <p:cNvPr id="7" name="Image 6" descr="EcP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0"/>
          <a:stretch/>
        </p:blipFill>
        <p:spPr>
          <a:xfrm>
            <a:off x="3259714" y="1343214"/>
            <a:ext cx="1777846" cy="762000"/>
          </a:xfrm>
          <a:prstGeom prst="rect">
            <a:avLst/>
          </a:prstGeom>
        </p:spPr>
      </p:pic>
      <p:pic>
        <p:nvPicPr>
          <p:cNvPr id="9" name="Image 8" descr="EcP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13" y="2020048"/>
            <a:ext cx="4344894" cy="90042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05864" y="2310510"/>
            <a:ext cx="268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 absence de circulation </a:t>
            </a:r>
            <a:r>
              <a:rPr lang="en-GB" dirty="0" smtClean="0"/>
              <a:t>:</a:t>
            </a:r>
            <a:endParaRPr lang="en-GB" dirty="0"/>
          </a:p>
        </p:txBody>
      </p:sp>
      <p:pic>
        <p:nvPicPr>
          <p:cNvPr id="11" name="Image 10" descr="EcP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85" y="3092822"/>
            <a:ext cx="2717542" cy="80981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76657" y="3277488"/>
            <a:ext cx="272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Matrice</a:t>
            </a:r>
            <a:r>
              <a:rPr lang="en-GB" dirty="0" smtClean="0"/>
              <a:t> de masse </a:t>
            </a:r>
            <a:r>
              <a:rPr lang="en-GB" dirty="0" err="1" smtClean="0"/>
              <a:t>ajoutée</a:t>
            </a:r>
            <a:r>
              <a:rPr lang="en-GB" dirty="0" smtClean="0"/>
              <a:t> :  </a:t>
            </a:r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5334000" y="1443922"/>
            <a:ext cx="2773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dans</a:t>
            </a:r>
            <a:r>
              <a:rPr lang="en-GB" dirty="0" smtClean="0"/>
              <a:t> la suite : hors </a:t>
            </a:r>
            <a:r>
              <a:rPr lang="en-GB" dirty="0" err="1" smtClean="0"/>
              <a:t>gravité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98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Image 2" descr="EcP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70" y="5056443"/>
            <a:ext cx="4229100" cy="1130300"/>
          </a:xfrm>
          <a:prstGeom prst="rect">
            <a:avLst/>
          </a:prstGeom>
        </p:spPr>
      </p:pic>
      <p:pic>
        <p:nvPicPr>
          <p:cNvPr id="5" name="Image 4" descr="EcP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95" y="5134040"/>
            <a:ext cx="1295400" cy="571500"/>
          </a:xfrm>
          <a:prstGeom prst="rect">
            <a:avLst/>
          </a:prstGeom>
        </p:spPr>
      </p:pic>
      <p:pic>
        <p:nvPicPr>
          <p:cNvPr id="6" name="Image 5" descr="EcP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2" y="6186743"/>
            <a:ext cx="4597400" cy="609600"/>
          </a:xfrm>
          <a:prstGeom prst="rect">
            <a:avLst/>
          </a:prstGeom>
        </p:spPr>
      </p:pic>
      <p:pic>
        <p:nvPicPr>
          <p:cNvPr id="7" name="Image 6" descr="Ecp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70" y="979170"/>
            <a:ext cx="4859113" cy="2926946"/>
          </a:xfrm>
          <a:prstGeom prst="rect">
            <a:avLst/>
          </a:prstGeom>
        </p:spPr>
      </p:pic>
      <p:pic>
        <p:nvPicPr>
          <p:cNvPr id="8" name="Image 7" descr="EcP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71" y="2247788"/>
            <a:ext cx="2159000" cy="622300"/>
          </a:xfrm>
          <a:prstGeom prst="rect">
            <a:avLst/>
          </a:prstGeom>
        </p:spPr>
      </p:pic>
      <p:sp>
        <p:nvSpPr>
          <p:cNvPr id="9" name="Flèche vers la droite 8"/>
          <p:cNvSpPr/>
          <p:nvPr/>
        </p:nvSpPr>
        <p:spPr>
          <a:xfrm>
            <a:off x="5752353" y="5375040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mage 9" descr="EcP3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3" y="3906116"/>
            <a:ext cx="3649240" cy="756257"/>
          </a:xfrm>
          <a:prstGeom prst="rect">
            <a:avLst/>
          </a:prstGeom>
        </p:spPr>
      </p:pic>
      <p:pic>
        <p:nvPicPr>
          <p:cNvPr id="11" name="Image 10" descr="EcP16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5" r="12726"/>
          <a:stretch/>
        </p:blipFill>
        <p:spPr>
          <a:xfrm>
            <a:off x="5752353" y="3861547"/>
            <a:ext cx="1792942" cy="85725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2952" y="4088510"/>
            <a:ext cx="20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Retour au </a:t>
            </a:r>
            <a:r>
              <a:rPr lang="en-GB" dirty="0" err="1" smtClean="0"/>
              <a:t>cylindre</a:t>
            </a:r>
            <a:r>
              <a:rPr lang="en-GB" dirty="0" smtClean="0"/>
              <a:t> :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152952" y="4723668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Bilan</a:t>
            </a:r>
            <a:r>
              <a:rPr lang="en-GB" dirty="0" smtClean="0"/>
              <a:t> de </a:t>
            </a:r>
            <a:r>
              <a:rPr lang="en-GB" dirty="0" err="1" smtClean="0"/>
              <a:t>quantité</a:t>
            </a:r>
            <a:r>
              <a:rPr lang="en-GB" dirty="0" smtClean="0"/>
              <a:t> de </a:t>
            </a:r>
            <a:r>
              <a:rPr lang="en-GB" dirty="0" err="1" smtClean="0"/>
              <a:t>mouvement</a:t>
            </a:r>
            <a:r>
              <a:rPr lang="en-GB" dirty="0" smtClean="0"/>
              <a:t> ?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5620770" y="6226195"/>
            <a:ext cx="94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Oups</a:t>
            </a:r>
            <a:r>
              <a:rPr lang="en-GB" dirty="0" smtClean="0"/>
              <a:t>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98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52" y="158758"/>
            <a:ext cx="2836623" cy="598529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>
                <a:latin typeface="Microsoft Sans Serif"/>
                <a:cs typeface="Microsoft Sans Serif"/>
              </a:rPr>
              <a:t>Ecoulements</a:t>
            </a:r>
            <a:r>
              <a:rPr lang="en-GB" sz="2000" dirty="0" smtClean="0">
                <a:latin typeface="Microsoft Sans Serif"/>
                <a:cs typeface="Microsoft Sans Serif"/>
              </a:rPr>
              <a:t> </a:t>
            </a:r>
            <a:r>
              <a:rPr lang="en-GB" sz="2000" dirty="0" err="1" smtClean="0">
                <a:latin typeface="Microsoft Sans Serif"/>
                <a:cs typeface="Microsoft Sans Serif"/>
              </a:rPr>
              <a:t>potentiels</a:t>
            </a:r>
            <a:endParaRPr lang="en-GB" sz="2000" dirty="0">
              <a:latin typeface="Microsoft Sans Serif"/>
              <a:cs typeface="Microsoft Sans Serif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05864" y="760475"/>
            <a:ext cx="267788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" name="Grouper 15"/>
          <p:cNvGrpSpPr/>
          <p:nvPr/>
        </p:nvGrpSpPr>
        <p:grpSpPr>
          <a:xfrm>
            <a:off x="589478" y="1127312"/>
            <a:ext cx="4831696" cy="783666"/>
            <a:chOff x="205864" y="1321548"/>
            <a:chExt cx="4831696" cy="783666"/>
          </a:xfrm>
        </p:grpSpPr>
        <p:pic>
          <p:nvPicPr>
            <p:cNvPr id="5" name="Image 4" descr="EcP13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241"/>
            <a:stretch/>
          </p:blipFill>
          <p:spPr>
            <a:xfrm>
              <a:off x="205864" y="1343214"/>
              <a:ext cx="1221636" cy="762000"/>
            </a:xfrm>
            <a:prstGeom prst="rect">
              <a:avLst/>
            </a:prstGeom>
          </p:spPr>
        </p:pic>
        <p:pic>
          <p:nvPicPr>
            <p:cNvPr id="6" name="Image 5" descr="EcP14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03"/>
            <a:stretch/>
          </p:blipFill>
          <p:spPr>
            <a:xfrm>
              <a:off x="1640992" y="1321548"/>
              <a:ext cx="1618722" cy="698500"/>
            </a:xfrm>
            <a:prstGeom prst="rect">
              <a:avLst/>
            </a:prstGeom>
          </p:spPr>
        </p:pic>
        <p:pic>
          <p:nvPicPr>
            <p:cNvPr id="7" name="Image 6" descr="EcP13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60"/>
            <a:stretch/>
          </p:blipFill>
          <p:spPr>
            <a:xfrm>
              <a:off x="3259714" y="1343214"/>
              <a:ext cx="1777846" cy="762000"/>
            </a:xfrm>
            <a:prstGeom prst="rect">
              <a:avLst/>
            </a:prstGeom>
          </p:spPr>
        </p:pic>
      </p:grpSp>
      <p:pic>
        <p:nvPicPr>
          <p:cNvPr id="9" name="Image 8" descr="EcP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50" y="1825812"/>
            <a:ext cx="4344894" cy="90042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76657" y="2125844"/>
            <a:ext cx="268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 absence de circulation :</a:t>
            </a:r>
            <a:endParaRPr lang="en-GB" dirty="0"/>
          </a:p>
        </p:txBody>
      </p:sp>
      <p:pic>
        <p:nvPicPr>
          <p:cNvPr id="11" name="Image 10" descr="EcP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85" y="2868704"/>
            <a:ext cx="2717542" cy="80981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76658" y="3068310"/>
            <a:ext cx="272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Matrice</a:t>
            </a:r>
            <a:r>
              <a:rPr lang="en-GB" dirty="0" smtClean="0"/>
              <a:t> de masse </a:t>
            </a:r>
            <a:r>
              <a:rPr lang="en-GB" dirty="0" err="1" smtClean="0"/>
              <a:t>ajoutée</a:t>
            </a:r>
            <a:r>
              <a:rPr lang="en-GB" dirty="0" smtClean="0"/>
              <a:t> :  </a:t>
            </a:r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276658" y="4058628"/>
            <a:ext cx="259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 pose par </a:t>
            </a:r>
            <a:r>
              <a:rPr lang="en-GB" dirty="0" err="1" smtClean="0"/>
              <a:t>définition</a:t>
            </a:r>
            <a:r>
              <a:rPr lang="en-GB" dirty="0" smtClean="0"/>
              <a:t> : </a:t>
            </a:r>
            <a:endParaRPr lang="en-GB" dirty="0"/>
          </a:p>
        </p:txBody>
      </p:sp>
      <p:pic>
        <p:nvPicPr>
          <p:cNvPr id="13" name="Image 12" descr="Ecp3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30" y="3988546"/>
            <a:ext cx="1797654" cy="50949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855882" y="4058628"/>
            <a:ext cx="248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(linear fluid momentum)</a:t>
            </a:r>
            <a:endParaRPr lang="en-GB" dirty="0"/>
          </a:p>
        </p:txBody>
      </p:sp>
      <p:pic>
        <p:nvPicPr>
          <p:cNvPr id="14" name="Image 13" descr="EcP3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8" y="5378822"/>
            <a:ext cx="3822963" cy="88078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59569" y="4785374"/>
            <a:ext cx="302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 </a:t>
            </a:r>
            <a:r>
              <a:rPr lang="en-GB" dirty="0" err="1" smtClean="0"/>
              <a:t>ailleurs</a:t>
            </a:r>
            <a:r>
              <a:rPr lang="en-GB" dirty="0" smtClean="0"/>
              <a:t> : </a:t>
            </a:r>
            <a:r>
              <a:rPr lang="en-GB" dirty="0" err="1" smtClean="0"/>
              <a:t>Energie</a:t>
            </a:r>
            <a:r>
              <a:rPr lang="en-GB" dirty="0" smtClean="0"/>
              <a:t> </a:t>
            </a:r>
            <a:r>
              <a:rPr lang="en-GB" dirty="0" err="1" smtClean="0"/>
              <a:t>cinétique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7" name="Image 16" descr="EcP3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74" y="5470335"/>
            <a:ext cx="1649482" cy="789268"/>
          </a:xfrm>
          <a:prstGeom prst="rect">
            <a:avLst/>
          </a:prstGeom>
        </p:spPr>
      </p:pic>
      <p:sp>
        <p:nvSpPr>
          <p:cNvPr id="18" name="Flèche vers la droite 17"/>
          <p:cNvSpPr/>
          <p:nvPr/>
        </p:nvSpPr>
        <p:spPr>
          <a:xfrm>
            <a:off x="4855882" y="5793393"/>
            <a:ext cx="345142" cy="13447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85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5764</TotalTime>
  <Words>796</Words>
  <Application>Microsoft Macintosh PowerPoint</Application>
  <PresentationFormat>Présentation à l'écran (4:3)</PresentationFormat>
  <Paragraphs>140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Locomotion à grand nombre de  Reynolds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  <vt:lpstr>Ecoulements potentiels</vt:lpstr>
    </vt:vector>
  </TitlesOfParts>
  <Company>Univmed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 Candelier</dc:creator>
  <cp:lastModifiedBy>Fabien Candelier</cp:lastModifiedBy>
  <cp:revision>165</cp:revision>
  <dcterms:created xsi:type="dcterms:W3CDTF">2015-05-18T10:12:50Z</dcterms:created>
  <dcterms:modified xsi:type="dcterms:W3CDTF">2015-06-09T09:27:01Z</dcterms:modified>
</cp:coreProperties>
</file>