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mpg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8" r:id="rId3"/>
    <p:sldId id="269" r:id="rId4"/>
    <p:sldId id="273" r:id="rId5"/>
    <p:sldId id="274" r:id="rId6"/>
    <p:sldId id="276" r:id="rId7"/>
    <p:sldId id="277" r:id="rId8"/>
    <p:sldId id="275" r:id="rId9"/>
    <p:sldId id="278" r:id="rId10"/>
    <p:sldId id="280" r:id="rId11"/>
    <p:sldId id="279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9" r:id="rId20"/>
    <p:sldId id="288" r:id="rId21"/>
    <p:sldId id="290" r:id="rId22"/>
    <p:sldId id="291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20" autoAdjust="0"/>
    <p:restoredTop sz="86371" autoAdjust="0"/>
  </p:normalViewPr>
  <p:slideViewPr>
    <p:cSldViewPr snapToGrid="0" snapToObjects="1">
      <p:cViewPr>
        <p:scale>
          <a:sx n="85" d="100"/>
          <a:sy n="85" d="100"/>
        </p:scale>
        <p:origin x="-2280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41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6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33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09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9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52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40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77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95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E57D0-9363-CB4D-BA0C-88EC57EEBBAD}" type="datetimeFigureOut">
              <a:rPr lang="fr-FR" smtClean="0"/>
              <a:t>01/06/15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CFD1D-5612-3044-8C4E-9C5BC521D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65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952" y="158758"/>
            <a:ext cx="4941989" cy="598529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33" y="1563278"/>
            <a:ext cx="6587396" cy="432354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32000" y="5886824"/>
            <a:ext cx="478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Fabien Candelier – </a:t>
            </a:r>
            <a:r>
              <a:rPr lang="en-GB" dirty="0" err="1" smtClean="0"/>
              <a:t>Laboratoire</a:t>
            </a:r>
            <a:r>
              <a:rPr lang="en-GB" dirty="0" smtClean="0"/>
              <a:t> IUSTI (UMR 7343)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17032" y="1007932"/>
            <a:ext cx="512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“Aux </a:t>
            </a:r>
            <a:r>
              <a:rPr lang="en-GB" dirty="0" err="1" smtClean="0"/>
              <a:t>rencontres</a:t>
            </a:r>
            <a:r>
              <a:rPr lang="en-GB" dirty="0" smtClean="0"/>
              <a:t> de </a:t>
            </a:r>
            <a:r>
              <a:rPr lang="en-GB" dirty="0" err="1" smtClean="0"/>
              <a:t>Peyresc</a:t>
            </a:r>
            <a:r>
              <a:rPr lang="en-GB" dirty="0" smtClean="0"/>
              <a:t>” </a:t>
            </a:r>
            <a:r>
              <a:rPr lang="en-GB" dirty="0" err="1" smtClean="0"/>
              <a:t>Ecole</a:t>
            </a:r>
            <a:r>
              <a:rPr lang="en-GB" dirty="0" smtClean="0"/>
              <a:t> </a:t>
            </a:r>
            <a:r>
              <a:rPr lang="en-GB" dirty="0" err="1" smtClean="0"/>
              <a:t>thématique</a:t>
            </a:r>
            <a:r>
              <a:rPr lang="en-GB" dirty="0" smtClean="0"/>
              <a:t> CNRS </a:t>
            </a:r>
          </a:p>
          <a:p>
            <a:pPr algn="ctr"/>
            <a:r>
              <a:rPr lang="en-GB" dirty="0" smtClean="0"/>
              <a:t>du 01 au 05 </a:t>
            </a:r>
            <a:r>
              <a:rPr lang="en-GB" dirty="0" err="1" smtClean="0"/>
              <a:t>Juin</a:t>
            </a:r>
            <a:r>
              <a:rPr lang="en-GB" dirty="0" smtClean="0"/>
              <a:t>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15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7301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ondulatoire (celle des poissons !)</a:t>
            </a:r>
            <a:endParaRPr lang="fr-FR" dirty="0"/>
          </a:p>
        </p:txBody>
      </p:sp>
      <p:pic>
        <p:nvPicPr>
          <p:cNvPr id="5" name="Image 4" descr="EcP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b="54792"/>
          <a:stretch/>
        </p:blipFill>
        <p:spPr>
          <a:xfrm>
            <a:off x="941294" y="1268515"/>
            <a:ext cx="7489472" cy="1869132"/>
          </a:xfrm>
          <a:prstGeom prst="rect">
            <a:avLst/>
          </a:prstGeom>
        </p:spPr>
      </p:pic>
      <p:pic>
        <p:nvPicPr>
          <p:cNvPr id="18" name="Image 17" descr="sil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30766" y="4059396"/>
            <a:ext cx="704411" cy="2798604"/>
          </a:xfrm>
          <a:prstGeom prst="rect">
            <a:avLst/>
          </a:prstGeom>
        </p:spPr>
      </p:pic>
      <p:pic>
        <p:nvPicPr>
          <p:cNvPr id="3" name="Image 2" descr="sil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788" y="899182"/>
            <a:ext cx="705956" cy="2804745"/>
          </a:xfrm>
          <a:prstGeom prst="rect">
            <a:avLst/>
          </a:prstGeom>
        </p:spPr>
      </p:pic>
      <p:pic>
        <p:nvPicPr>
          <p:cNvPr id="11" name="Image 10" descr="EcP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6" t="63204" r="2836"/>
          <a:stretch/>
        </p:blipFill>
        <p:spPr>
          <a:xfrm>
            <a:off x="-186315" y="4795954"/>
            <a:ext cx="8430766" cy="15213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423647" y="316752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Sillage</a:t>
            </a:r>
            <a:r>
              <a:rPr lang="en-GB" dirty="0" smtClean="0"/>
              <a:t> </a:t>
            </a:r>
            <a:r>
              <a:rPr lang="en-GB" dirty="0" err="1" smtClean="0"/>
              <a:t>résistif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5576047" y="631731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Sillage</a:t>
            </a:r>
            <a:r>
              <a:rPr lang="en-GB" dirty="0" smtClean="0"/>
              <a:t> </a:t>
            </a:r>
            <a:r>
              <a:rPr lang="en-GB" dirty="0" err="1" smtClean="0"/>
              <a:t>propulsif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77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smtClean="0">
                <a:latin typeface="Microsoft Sans Serif"/>
                <a:cs typeface="Microsoft Sans Serif"/>
              </a:rPr>
              <a:t>Locomotion à grand nombre 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7301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ondulatoire (celle des poissons !)</a:t>
            </a:r>
            <a:endParaRPr lang="fr-FR" dirty="0"/>
          </a:p>
        </p:txBody>
      </p:sp>
      <p:pic>
        <p:nvPicPr>
          <p:cNvPr id="15" name="Image 14" descr="categor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242"/>
            <a:ext cx="4597353" cy="37535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564" y="5044689"/>
            <a:ext cx="3723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Classification </a:t>
            </a:r>
            <a:r>
              <a:rPr lang="en-GB" sz="1600" i="1" dirty="0" err="1"/>
              <a:t>selon</a:t>
            </a:r>
            <a:r>
              <a:rPr lang="en-GB" sz="1600" i="1" dirty="0"/>
              <a:t> Lauder et </a:t>
            </a:r>
            <a:r>
              <a:rPr lang="en-GB" sz="1600" i="1" dirty="0" err="1"/>
              <a:t>Tytell</a:t>
            </a:r>
            <a:r>
              <a:rPr lang="en-GB" sz="1600" i="1" dirty="0"/>
              <a:t> (2005)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2952" y="5588001"/>
            <a:ext cx="689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err="1" smtClean="0"/>
              <a:t>Thunniform</a:t>
            </a:r>
            <a:r>
              <a:rPr lang="en-GB" dirty="0" smtClean="0"/>
              <a:t> : Propulsion </a:t>
            </a:r>
            <a:r>
              <a:rPr lang="en-GB" dirty="0" err="1" smtClean="0"/>
              <a:t>essentiellement</a:t>
            </a:r>
            <a:r>
              <a:rPr lang="en-GB" dirty="0" smtClean="0"/>
              <a:t> </a:t>
            </a:r>
            <a:r>
              <a:rPr lang="en-GB" dirty="0" err="1" smtClean="0"/>
              <a:t>basée</a:t>
            </a:r>
            <a:r>
              <a:rPr lang="en-GB" dirty="0" smtClean="0"/>
              <a:t> </a:t>
            </a:r>
            <a:r>
              <a:rPr lang="en-GB" dirty="0" err="1" smtClean="0"/>
              <a:t>sur</a:t>
            </a:r>
            <a:r>
              <a:rPr lang="en-GB" dirty="0" smtClean="0"/>
              <a:t> la queue </a:t>
            </a:r>
            <a:endParaRPr lang="en-GB" dirty="0"/>
          </a:p>
        </p:txBody>
      </p:sp>
      <p:pic>
        <p:nvPicPr>
          <p:cNvPr id="4" name="tuna swimming in a large poo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5578" y="1652949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8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7301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ondulatoire (celle des poissons !)</a:t>
            </a:r>
            <a:endParaRPr lang="fr-FR" dirty="0"/>
          </a:p>
        </p:txBody>
      </p:sp>
      <p:pic>
        <p:nvPicPr>
          <p:cNvPr id="15" name="Image 14" descr="categor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242"/>
            <a:ext cx="4597353" cy="37535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564" y="5044689"/>
            <a:ext cx="3723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Classification </a:t>
            </a:r>
            <a:r>
              <a:rPr lang="en-GB" sz="1600" i="1" dirty="0" err="1"/>
              <a:t>selon</a:t>
            </a:r>
            <a:r>
              <a:rPr lang="en-GB" sz="1600" i="1" dirty="0"/>
              <a:t> Lauder et </a:t>
            </a:r>
            <a:r>
              <a:rPr lang="en-GB" sz="1600" i="1" dirty="0" err="1"/>
              <a:t>Tytell</a:t>
            </a:r>
            <a:r>
              <a:rPr lang="en-GB" sz="1600" i="1" dirty="0"/>
              <a:t> (2005)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2952" y="5588001"/>
            <a:ext cx="689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err="1" smtClean="0"/>
              <a:t>Thunniform</a:t>
            </a:r>
            <a:r>
              <a:rPr lang="en-GB" dirty="0" smtClean="0"/>
              <a:t> : Propulsion </a:t>
            </a:r>
            <a:r>
              <a:rPr lang="en-GB" dirty="0" err="1" smtClean="0"/>
              <a:t>essentiellement</a:t>
            </a:r>
            <a:r>
              <a:rPr lang="en-GB" dirty="0" smtClean="0"/>
              <a:t> </a:t>
            </a:r>
            <a:r>
              <a:rPr lang="en-GB" dirty="0" err="1" smtClean="0"/>
              <a:t>basée</a:t>
            </a:r>
            <a:r>
              <a:rPr lang="en-GB" dirty="0" smtClean="0"/>
              <a:t> </a:t>
            </a:r>
            <a:r>
              <a:rPr lang="en-GB" dirty="0" err="1" smtClean="0"/>
              <a:t>sur</a:t>
            </a:r>
            <a:r>
              <a:rPr lang="en-GB" dirty="0" smtClean="0"/>
              <a:t> la queue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Carangiform</a:t>
            </a:r>
            <a:r>
              <a:rPr lang="en-GB" dirty="0" smtClean="0"/>
              <a:t> et </a:t>
            </a:r>
            <a:r>
              <a:rPr lang="en-GB" dirty="0" err="1" smtClean="0"/>
              <a:t>Subcarangiform</a:t>
            </a:r>
            <a:r>
              <a:rPr lang="en-GB" dirty="0" smtClean="0"/>
              <a:t> : </a:t>
            </a:r>
            <a:r>
              <a:rPr lang="en-GB" dirty="0" err="1" smtClean="0"/>
              <a:t>typiquement</a:t>
            </a:r>
            <a:r>
              <a:rPr lang="en-GB" dirty="0" smtClean="0"/>
              <a:t> la </a:t>
            </a:r>
            <a:r>
              <a:rPr lang="en-GB" dirty="0" err="1" smtClean="0"/>
              <a:t>truite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Trou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4289" y="1778000"/>
            <a:ext cx="4212709" cy="28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8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7301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ondulatoire (celle des poissons !)</a:t>
            </a:r>
            <a:endParaRPr lang="fr-FR" dirty="0"/>
          </a:p>
        </p:txBody>
      </p:sp>
      <p:pic>
        <p:nvPicPr>
          <p:cNvPr id="15" name="Image 14" descr="categor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242"/>
            <a:ext cx="4597353" cy="37535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564" y="5044689"/>
            <a:ext cx="3723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Classification </a:t>
            </a:r>
            <a:r>
              <a:rPr lang="en-GB" sz="1600" i="1" dirty="0" err="1"/>
              <a:t>selon</a:t>
            </a:r>
            <a:r>
              <a:rPr lang="en-GB" sz="1600" i="1" dirty="0"/>
              <a:t> Lauder et </a:t>
            </a:r>
            <a:r>
              <a:rPr lang="en-GB" sz="1600" i="1" dirty="0" err="1"/>
              <a:t>Tytell</a:t>
            </a:r>
            <a:r>
              <a:rPr lang="en-GB" sz="1600" i="1" dirty="0"/>
              <a:t> (2005)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2952" y="5588001"/>
            <a:ext cx="689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err="1" smtClean="0"/>
              <a:t>Thunniform</a:t>
            </a:r>
            <a:r>
              <a:rPr lang="en-GB" dirty="0" smtClean="0"/>
              <a:t> : Propulsion </a:t>
            </a:r>
            <a:r>
              <a:rPr lang="en-GB" dirty="0" err="1" smtClean="0"/>
              <a:t>essentiellement</a:t>
            </a:r>
            <a:r>
              <a:rPr lang="en-GB" dirty="0" smtClean="0"/>
              <a:t> </a:t>
            </a:r>
            <a:r>
              <a:rPr lang="en-GB" dirty="0" err="1" smtClean="0"/>
              <a:t>basée</a:t>
            </a:r>
            <a:r>
              <a:rPr lang="en-GB" dirty="0" smtClean="0"/>
              <a:t> </a:t>
            </a:r>
            <a:r>
              <a:rPr lang="en-GB" dirty="0" err="1" smtClean="0"/>
              <a:t>sur</a:t>
            </a:r>
            <a:r>
              <a:rPr lang="en-GB" dirty="0" smtClean="0"/>
              <a:t> la queue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Carangiform</a:t>
            </a:r>
            <a:r>
              <a:rPr lang="en-GB" dirty="0" smtClean="0"/>
              <a:t> et </a:t>
            </a:r>
            <a:r>
              <a:rPr lang="en-GB" dirty="0" err="1" smtClean="0"/>
              <a:t>Subcarangiform</a:t>
            </a:r>
            <a:r>
              <a:rPr lang="en-GB" dirty="0" smtClean="0"/>
              <a:t> : </a:t>
            </a:r>
            <a:r>
              <a:rPr lang="en-GB" dirty="0" err="1" smtClean="0"/>
              <a:t>typiquement</a:t>
            </a:r>
            <a:r>
              <a:rPr lang="en-GB" dirty="0" smtClean="0"/>
              <a:t> la </a:t>
            </a:r>
            <a:r>
              <a:rPr lang="en-GB" dirty="0" err="1" smtClean="0"/>
              <a:t>truite</a:t>
            </a:r>
            <a:r>
              <a:rPr lang="en-GB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Anguiliform</a:t>
            </a:r>
            <a:r>
              <a:rPr lang="en-GB" dirty="0" smtClean="0"/>
              <a:t> : </a:t>
            </a:r>
            <a:r>
              <a:rPr lang="en-GB" dirty="0" err="1" smtClean="0"/>
              <a:t>presque</a:t>
            </a:r>
            <a:r>
              <a:rPr lang="en-GB" dirty="0" smtClean="0"/>
              <a:t> tout le corps </a:t>
            </a:r>
            <a:r>
              <a:rPr lang="en-GB" dirty="0" err="1" smtClean="0"/>
              <a:t>ondule</a:t>
            </a:r>
            <a:endParaRPr lang="en-GB" dirty="0"/>
          </a:p>
        </p:txBody>
      </p:sp>
      <p:pic>
        <p:nvPicPr>
          <p:cNvPr id="4" name="Anguille_forwar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789" y="1643529"/>
            <a:ext cx="4568683" cy="25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3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7301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ondulatoire (celle des poissons !)</a:t>
            </a:r>
            <a:endParaRPr lang="fr-FR" dirty="0"/>
          </a:p>
        </p:txBody>
      </p:sp>
      <p:pic>
        <p:nvPicPr>
          <p:cNvPr id="15" name="Image 14" descr="categor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242"/>
            <a:ext cx="4597353" cy="37535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564" y="5044689"/>
            <a:ext cx="3723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Classification </a:t>
            </a:r>
            <a:r>
              <a:rPr lang="en-GB" sz="1600" i="1" dirty="0" err="1"/>
              <a:t>selon</a:t>
            </a:r>
            <a:r>
              <a:rPr lang="en-GB" sz="1600" i="1" dirty="0"/>
              <a:t> Lauder et </a:t>
            </a:r>
            <a:r>
              <a:rPr lang="en-GB" sz="1600" i="1" dirty="0" err="1"/>
              <a:t>Tytell</a:t>
            </a:r>
            <a:r>
              <a:rPr lang="en-GB" sz="1600" i="1" dirty="0"/>
              <a:t> (2005)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2952" y="5588001"/>
            <a:ext cx="7434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err="1" smtClean="0"/>
              <a:t>Thunniform</a:t>
            </a:r>
            <a:r>
              <a:rPr lang="en-GB" dirty="0" smtClean="0"/>
              <a:t> : Propulsion </a:t>
            </a:r>
            <a:r>
              <a:rPr lang="en-GB" dirty="0" err="1" smtClean="0"/>
              <a:t>essentiellement</a:t>
            </a:r>
            <a:r>
              <a:rPr lang="en-GB" dirty="0" smtClean="0"/>
              <a:t> </a:t>
            </a:r>
            <a:r>
              <a:rPr lang="en-GB" dirty="0" err="1" smtClean="0"/>
              <a:t>basée</a:t>
            </a:r>
            <a:r>
              <a:rPr lang="en-GB" dirty="0" smtClean="0"/>
              <a:t> </a:t>
            </a:r>
            <a:r>
              <a:rPr lang="en-GB" dirty="0" err="1" smtClean="0"/>
              <a:t>sur</a:t>
            </a:r>
            <a:r>
              <a:rPr lang="en-GB" dirty="0" smtClean="0"/>
              <a:t> la queue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Carangiform</a:t>
            </a:r>
            <a:r>
              <a:rPr lang="en-GB" dirty="0" smtClean="0"/>
              <a:t> et </a:t>
            </a:r>
            <a:r>
              <a:rPr lang="en-GB" dirty="0" err="1" smtClean="0"/>
              <a:t>Subcarangiform</a:t>
            </a:r>
            <a:r>
              <a:rPr lang="en-GB" dirty="0" smtClean="0"/>
              <a:t> : </a:t>
            </a:r>
            <a:r>
              <a:rPr lang="en-GB" dirty="0" err="1" smtClean="0"/>
              <a:t>typiquement</a:t>
            </a:r>
            <a:r>
              <a:rPr lang="en-GB" dirty="0" smtClean="0"/>
              <a:t> la </a:t>
            </a:r>
            <a:r>
              <a:rPr lang="en-GB" dirty="0" err="1" smtClean="0"/>
              <a:t>truite</a:t>
            </a:r>
            <a:r>
              <a:rPr lang="en-GB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Anguiliform</a:t>
            </a:r>
            <a:r>
              <a:rPr lang="en-GB" dirty="0" smtClean="0"/>
              <a:t> : </a:t>
            </a:r>
            <a:r>
              <a:rPr lang="en-GB" dirty="0" err="1" smtClean="0"/>
              <a:t>presque</a:t>
            </a:r>
            <a:r>
              <a:rPr lang="en-GB" dirty="0" smtClean="0"/>
              <a:t> tout le corps </a:t>
            </a:r>
            <a:r>
              <a:rPr lang="en-GB" dirty="0" err="1" smtClean="0"/>
              <a:t>ondule</a:t>
            </a:r>
            <a:r>
              <a:rPr lang="en-GB" dirty="0" smtClean="0"/>
              <a:t>… Grande </a:t>
            </a:r>
            <a:r>
              <a:rPr lang="en-GB" dirty="0" err="1" smtClean="0"/>
              <a:t>manoeuvrabilité</a:t>
            </a:r>
            <a:r>
              <a:rPr lang="en-GB" dirty="0" smtClean="0"/>
              <a:t> ! </a:t>
            </a:r>
            <a:endParaRPr lang="en-GB" dirty="0"/>
          </a:p>
        </p:txBody>
      </p:sp>
      <p:pic>
        <p:nvPicPr>
          <p:cNvPr id="5" name="Anguille_revers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7353" y="1748116"/>
            <a:ext cx="4446558" cy="25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4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7301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ondulatoire (celle des poissons !)</a:t>
            </a:r>
            <a:endParaRPr lang="fr-FR" dirty="0"/>
          </a:p>
        </p:txBody>
      </p:sp>
      <p:pic>
        <p:nvPicPr>
          <p:cNvPr id="15" name="Image 14" descr="categor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242"/>
            <a:ext cx="4597353" cy="37535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564" y="5044689"/>
            <a:ext cx="3723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Classification </a:t>
            </a:r>
            <a:r>
              <a:rPr lang="en-GB" sz="1600" i="1" dirty="0" err="1"/>
              <a:t>selon</a:t>
            </a:r>
            <a:r>
              <a:rPr lang="en-GB" sz="1600" i="1" dirty="0"/>
              <a:t> Lauder et </a:t>
            </a:r>
            <a:r>
              <a:rPr lang="en-GB" sz="1600" i="1" dirty="0" err="1"/>
              <a:t>Tytell</a:t>
            </a:r>
            <a:r>
              <a:rPr lang="en-GB" sz="1600" i="1" dirty="0"/>
              <a:t> (2005)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2952" y="5588001"/>
            <a:ext cx="7434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err="1" smtClean="0"/>
              <a:t>Thunniform</a:t>
            </a:r>
            <a:r>
              <a:rPr lang="en-GB" dirty="0" smtClean="0"/>
              <a:t> : Propulsion </a:t>
            </a:r>
            <a:r>
              <a:rPr lang="en-GB" dirty="0" err="1" smtClean="0"/>
              <a:t>essentiellement</a:t>
            </a:r>
            <a:r>
              <a:rPr lang="en-GB" dirty="0" smtClean="0"/>
              <a:t> </a:t>
            </a:r>
            <a:r>
              <a:rPr lang="en-GB" dirty="0" err="1" smtClean="0"/>
              <a:t>basée</a:t>
            </a:r>
            <a:r>
              <a:rPr lang="en-GB" dirty="0" smtClean="0"/>
              <a:t> </a:t>
            </a:r>
            <a:r>
              <a:rPr lang="en-GB" dirty="0" err="1" smtClean="0"/>
              <a:t>sur</a:t>
            </a:r>
            <a:r>
              <a:rPr lang="en-GB" dirty="0" smtClean="0"/>
              <a:t> la queue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Carangiform</a:t>
            </a:r>
            <a:r>
              <a:rPr lang="en-GB" dirty="0" smtClean="0"/>
              <a:t> et </a:t>
            </a:r>
            <a:r>
              <a:rPr lang="en-GB" dirty="0" err="1" smtClean="0"/>
              <a:t>Subcarangiform</a:t>
            </a:r>
            <a:r>
              <a:rPr lang="en-GB" dirty="0" smtClean="0"/>
              <a:t> : </a:t>
            </a:r>
            <a:r>
              <a:rPr lang="en-GB" dirty="0" err="1" smtClean="0"/>
              <a:t>typiquement</a:t>
            </a:r>
            <a:r>
              <a:rPr lang="en-GB" dirty="0" smtClean="0"/>
              <a:t> la </a:t>
            </a:r>
            <a:r>
              <a:rPr lang="en-GB" dirty="0" err="1" smtClean="0"/>
              <a:t>truite</a:t>
            </a:r>
            <a:r>
              <a:rPr lang="en-GB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Anguiliform</a:t>
            </a:r>
            <a:r>
              <a:rPr lang="en-GB" dirty="0" smtClean="0"/>
              <a:t> : </a:t>
            </a:r>
            <a:r>
              <a:rPr lang="en-GB" dirty="0" err="1" smtClean="0"/>
              <a:t>presque</a:t>
            </a:r>
            <a:r>
              <a:rPr lang="en-GB" dirty="0" smtClean="0"/>
              <a:t> tout le corps </a:t>
            </a:r>
            <a:r>
              <a:rPr lang="en-GB" dirty="0" err="1" smtClean="0"/>
              <a:t>ondule</a:t>
            </a:r>
            <a:r>
              <a:rPr lang="en-GB" dirty="0" smtClean="0"/>
              <a:t>… Grande </a:t>
            </a:r>
            <a:r>
              <a:rPr lang="en-GB" dirty="0" err="1" smtClean="0"/>
              <a:t>manoeuvrabilité</a:t>
            </a:r>
            <a:r>
              <a:rPr lang="en-GB" dirty="0" smtClean="0"/>
              <a:t> ! </a:t>
            </a:r>
            <a:endParaRPr lang="en-GB" dirty="0"/>
          </a:p>
        </p:txBody>
      </p:sp>
      <p:pic>
        <p:nvPicPr>
          <p:cNvPr id="5" name="Anguille_revers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7353" y="1748116"/>
            <a:ext cx="4446558" cy="25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6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7301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ondulatoire (celle des poissons !)</a:t>
            </a:r>
            <a:endParaRPr lang="fr-FR" dirty="0"/>
          </a:p>
        </p:txBody>
      </p:sp>
      <p:pic>
        <p:nvPicPr>
          <p:cNvPr id="15" name="Image 14" descr="categor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242"/>
            <a:ext cx="4597353" cy="37535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564" y="5044689"/>
            <a:ext cx="3723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Classification </a:t>
            </a:r>
            <a:r>
              <a:rPr lang="en-GB" sz="1600" i="1" dirty="0" err="1"/>
              <a:t>selon</a:t>
            </a:r>
            <a:r>
              <a:rPr lang="en-GB" sz="1600" i="1" dirty="0"/>
              <a:t> Lauder et </a:t>
            </a:r>
            <a:r>
              <a:rPr lang="en-GB" sz="1600" i="1" dirty="0" err="1"/>
              <a:t>Tytell</a:t>
            </a:r>
            <a:r>
              <a:rPr lang="en-GB" sz="1600" i="1" dirty="0"/>
              <a:t> (2005)</a:t>
            </a:r>
          </a:p>
        </p:txBody>
      </p:sp>
      <p:pic>
        <p:nvPicPr>
          <p:cNvPr id="4" name="Image 3" descr="Ecp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04" y="5606186"/>
            <a:ext cx="4833497" cy="89509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1564" y="5861139"/>
            <a:ext cx="133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Loi</a:t>
            </a:r>
            <a:r>
              <a:rPr lang="en-GB" dirty="0" smtClean="0"/>
              <a:t> du type :</a:t>
            </a:r>
            <a:endParaRPr lang="en-GB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3854824" y="5004957"/>
            <a:ext cx="941294" cy="756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796118" y="4620684"/>
            <a:ext cx="166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Amplitude max. </a:t>
            </a:r>
            <a:endParaRPr lang="en-GB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6543454" y="5084083"/>
            <a:ext cx="941294" cy="756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484748" y="4776445"/>
            <a:ext cx="89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célérité</a:t>
            </a:r>
            <a:endParaRPr lang="en-GB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5759043" y="6364943"/>
            <a:ext cx="573790" cy="2689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593879" y="6501278"/>
            <a:ext cx="178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Longueur</a:t>
            </a:r>
            <a:r>
              <a:rPr lang="en-GB" dirty="0" smtClean="0"/>
              <a:t> </a:t>
            </a:r>
            <a:r>
              <a:rPr lang="en-GB" dirty="0" err="1" smtClean="0"/>
              <a:t>d’onde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44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7301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ondulatoire (celle des poissons !)</a:t>
            </a:r>
            <a:endParaRPr lang="fr-FR" dirty="0"/>
          </a:p>
        </p:txBody>
      </p:sp>
      <p:pic>
        <p:nvPicPr>
          <p:cNvPr id="4" name="Image 3" descr="Ecp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04" y="5606186"/>
            <a:ext cx="4833497" cy="89509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1564" y="5861139"/>
            <a:ext cx="133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Loi</a:t>
            </a:r>
            <a:r>
              <a:rPr lang="en-GB" dirty="0" smtClean="0"/>
              <a:t> du type :</a:t>
            </a:r>
            <a:endParaRPr lang="en-GB" dirty="0"/>
          </a:p>
        </p:txBody>
      </p:sp>
      <p:pic>
        <p:nvPicPr>
          <p:cNvPr id="3" name="Image 2" descr="EcP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515"/>
            <a:ext cx="9144000" cy="3868313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670099" y="5151769"/>
            <a:ext cx="422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 smtClean="0"/>
              <a:t>Exemple</a:t>
            </a:r>
            <a:r>
              <a:rPr lang="en-GB" sz="1600" i="1" dirty="0" smtClean="0"/>
              <a:t> de calibration (</a:t>
            </a:r>
            <a:r>
              <a:rPr lang="en-GB" sz="1600" i="1" dirty="0" err="1" smtClean="0"/>
              <a:t>thèse</a:t>
            </a:r>
            <a:r>
              <a:rPr lang="en-GB" sz="1600" i="1" dirty="0" smtClean="0"/>
              <a:t> de Y. </a:t>
            </a:r>
            <a:r>
              <a:rPr lang="en-GB" sz="1600" i="1" dirty="0" err="1" smtClean="0"/>
              <a:t>Matar</a:t>
            </a:r>
            <a:r>
              <a:rPr lang="en-GB" sz="1600" i="1" dirty="0" smtClean="0"/>
              <a:t> 2013)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400075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7301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ondulatoire (celle des poissons !)</a:t>
            </a:r>
            <a:endParaRPr lang="fr-FR" dirty="0"/>
          </a:p>
        </p:txBody>
      </p:sp>
      <p:pic>
        <p:nvPicPr>
          <p:cNvPr id="4" name="Image 3" descr="Ecp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04" y="5606186"/>
            <a:ext cx="4833497" cy="89509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1564" y="5861139"/>
            <a:ext cx="133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Loi</a:t>
            </a:r>
            <a:r>
              <a:rPr lang="en-GB" dirty="0" smtClean="0"/>
              <a:t> du type :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1670099" y="5151769"/>
            <a:ext cx="422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 smtClean="0"/>
              <a:t>Exemple</a:t>
            </a:r>
            <a:r>
              <a:rPr lang="en-GB" sz="1600" i="1" dirty="0" smtClean="0"/>
              <a:t> de calibration (</a:t>
            </a:r>
            <a:r>
              <a:rPr lang="en-GB" sz="1600" i="1" dirty="0" err="1" smtClean="0"/>
              <a:t>thèse</a:t>
            </a:r>
            <a:r>
              <a:rPr lang="en-GB" sz="1600" i="1" dirty="0" smtClean="0"/>
              <a:t> de Y/ </a:t>
            </a:r>
            <a:r>
              <a:rPr lang="en-GB" sz="1600" i="1" dirty="0" err="1" smtClean="0"/>
              <a:t>Matar</a:t>
            </a:r>
            <a:r>
              <a:rPr lang="en-GB" sz="1600" i="1" dirty="0" smtClean="0"/>
              <a:t> 2013)</a:t>
            </a:r>
            <a:endParaRPr lang="en-GB" sz="1600" i="1" dirty="0"/>
          </a:p>
        </p:txBody>
      </p:sp>
      <p:pic>
        <p:nvPicPr>
          <p:cNvPr id="2" name="Image 1" descr="EcP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757"/>
            <a:ext cx="9144000" cy="42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7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952" y="158758"/>
            <a:ext cx="4941989" cy="598529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 descr="dynamique_externe_inter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5628"/>
            <a:ext cx="6026762" cy="40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5864" y="6218242"/>
            <a:ext cx="88408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Question : connaissant la loi d’activation des </a:t>
            </a:r>
            <a:r>
              <a:rPr lang="fr-FR" dirty="0" err="1" smtClean="0"/>
              <a:t>ddls</a:t>
            </a:r>
            <a:r>
              <a:rPr lang="fr-FR" dirty="0" smtClean="0"/>
              <a:t> internes, quels efforts ? Quels modèles ? </a:t>
            </a:r>
            <a:endParaRPr lang="fr-FR" dirty="0"/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823913" y="4535488"/>
            <a:ext cx="6845300" cy="1247775"/>
            <a:chOff x="527" y="2897"/>
            <a:chExt cx="4312" cy="786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1611" y="3452"/>
              <a:ext cx="3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Clr>
                  <a:srgbClr val="002570"/>
                </a:buClr>
                <a:buFont typeface="Arial" charset="0"/>
                <a:buNone/>
              </a:pPr>
              <a:r>
                <a:rPr lang="fr-FR" dirty="0">
                  <a:solidFill>
                    <a:srgbClr val="002570"/>
                  </a:solidFill>
                </a:rPr>
                <a:t>3-</a:t>
              </a:r>
              <a:r>
                <a:rPr lang="fr-FR" dirty="0"/>
                <a:t> Ces efforts propulsent les </a:t>
              </a:r>
              <a:r>
                <a:rPr lang="fr-FR" dirty="0" err="1"/>
                <a:t>ddls</a:t>
              </a:r>
              <a:r>
                <a:rPr lang="fr-FR" dirty="0"/>
                <a:t> externes (tête).</a:t>
              </a: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 flipV="1">
              <a:off x="527" y="2897"/>
              <a:ext cx="1077" cy="68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 flipV="1">
              <a:off x="1009" y="2925"/>
              <a:ext cx="595" cy="65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4685926" y="4194969"/>
            <a:ext cx="4679950" cy="681037"/>
            <a:chOff x="3078" y="2727"/>
            <a:chExt cx="2682" cy="429"/>
          </a:xfrm>
        </p:grpSpPr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3589" y="2925"/>
              <a:ext cx="21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buClr>
                  <a:srgbClr val="002570"/>
                </a:buClr>
                <a:buFont typeface="Arial" charset="0"/>
                <a:buNone/>
              </a:pPr>
              <a:r>
                <a:rPr lang="fr-FR" dirty="0">
                  <a:solidFill>
                    <a:srgbClr val="002570"/>
                  </a:solidFill>
                </a:rPr>
                <a:t>1-</a:t>
              </a:r>
              <a:r>
                <a:rPr lang="fr-FR" dirty="0"/>
                <a:t> Actionne ses </a:t>
              </a:r>
              <a:r>
                <a:rPr lang="fr-FR" dirty="0" err="1"/>
                <a:t>ddls</a:t>
              </a:r>
              <a:r>
                <a:rPr lang="fr-FR" dirty="0"/>
                <a:t> internes</a:t>
              </a: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 flipV="1">
              <a:off x="3078" y="2727"/>
              <a:ext cx="541" cy="31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Line 13"/>
          <p:cNvSpPr>
            <a:spLocks noChangeShapeType="1"/>
          </p:cNvSpPr>
          <p:nvPr/>
        </p:nvSpPr>
        <p:spPr bwMode="auto">
          <a:xfrm flipH="1">
            <a:off x="4811206" y="1447895"/>
            <a:ext cx="965200" cy="49371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5776406" y="1058771"/>
            <a:ext cx="32400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None/>
            </a:pPr>
            <a:r>
              <a:rPr lang="fr-FR" dirty="0">
                <a:solidFill>
                  <a:srgbClr val="002570"/>
                </a:solidFill>
              </a:rPr>
              <a:t>2-</a:t>
            </a:r>
            <a:r>
              <a:rPr lang="fr-FR" dirty="0"/>
              <a:t> Ces mouvements internes modifient le milieu générant des efforts.</a:t>
            </a:r>
          </a:p>
        </p:txBody>
      </p:sp>
    </p:spTree>
    <p:extLst>
      <p:ext uri="{BB962C8B-B14F-4D97-AF65-F5344CB8AC3E}">
        <p14:creationId xmlns:p14="http://schemas.microsoft.com/office/powerpoint/2010/main" val="423362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952" y="158758"/>
            <a:ext cx="4941989" cy="598529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 descr="dynamique_externe_inter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5628"/>
            <a:ext cx="6026762" cy="40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4030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Tout locomoteur pour se déplacer…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823913" y="4535488"/>
            <a:ext cx="6845300" cy="1247775"/>
            <a:chOff x="527" y="2897"/>
            <a:chExt cx="4312" cy="786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1611" y="3452"/>
              <a:ext cx="3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Clr>
                  <a:srgbClr val="002570"/>
                </a:buClr>
                <a:buFont typeface="Arial" charset="0"/>
                <a:buNone/>
              </a:pPr>
              <a:r>
                <a:rPr lang="fr-FR" dirty="0">
                  <a:solidFill>
                    <a:srgbClr val="002570"/>
                  </a:solidFill>
                </a:rPr>
                <a:t>3-</a:t>
              </a:r>
              <a:r>
                <a:rPr lang="fr-FR" dirty="0"/>
                <a:t> Ces efforts propulsent les </a:t>
              </a:r>
              <a:r>
                <a:rPr lang="fr-FR" dirty="0" err="1"/>
                <a:t>ddls</a:t>
              </a:r>
              <a:r>
                <a:rPr lang="fr-FR" dirty="0"/>
                <a:t> externes (tête).</a:t>
              </a: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 flipV="1">
              <a:off x="527" y="2897"/>
              <a:ext cx="1077" cy="68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 flipV="1">
              <a:off x="1009" y="2925"/>
              <a:ext cx="595" cy="65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4685926" y="4194969"/>
            <a:ext cx="4679950" cy="681037"/>
            <a:chOff x="3078" y="2727"/>
            <a:chExt cx="2682" cy="429"/>
          </a:xfrm>
        </p:grpSpPr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3589" y="2925"/>
              <a:ext cx="21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buClr>
                  <a:srgbClr val="002570"/>
                </a:buClr>
                <a:buFont typeface="Arial" charset="0"/>
                <a:buNone/>
              </a:pPr>
              <a:r>
                <a:rPr lang="fr-FR" dirty="0">
                  <a:solidFill>
                    <a:srgbClr val="002570"/>
                  </a:solidFill>
                </a:rPr>
                <a:t>1-</a:t>
              </a:r>
              <a:r>
                <a:rPr lang="fr-FR" dirty="0"/>
                <a:t> Actionne ses </a:t>
              </a:r>
              <a:r>
                <a:rPr lang="fr-FR" dirty="0" err="1"/>
                <a:t>ddls</a:t>
              </a:r>
              <a:r>
                <a:rPr lang="fr-FR" dirty="0"/>
                <a:t> internes</a:t>
              </a: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 flipV="1">
              <a:off x="3078" y="2727"/>
              <a:ext cx="541" cy="31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864440" y="6087964"/>
            <a:ext cx="3481388" cy="539750"/>
            <a:chOff x="494" y="3870"/>
            <a:chExt cx="2193" cy="340"/>
          </a:xfrm>
        </p:grpSpPr>
        <p:sp>
          <p:nvSpPr>
            <p:cNvPr id="22" name="AutoShape 22"/>
            <p:cNvSpPr>
              <a:spLocks noChangeArrowheads="1"/>
            </p:cNvSpPr>
            <p:nvPr/>
          </p:nvSpPr>
          <p:spPr bwMode="auto">
            <a:xfrm>
              <a:off x="494" y="3881"/>
              <a:ext cx="214" cy="21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23"/>
            <p:cNvSpPr>
              <a:spLocks noChangeArrowheads="1"/>
            </p:cNvSpPr>
            <p:nvPr/>
          </p:nvSpPr>
          <p:spPr bwMode="auto">
            <a:xfrm>
              <a:off x="844" y="3870"/>
              <a:ext cx="1843" cy="34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fr-FR" dirty="0"/>
                <a:t>3 dynamiques associées…</a:t>
              </a:r>
            </a:p>
          </p:txBody>
        </p:sp>
      </p:grpSp>
      <p:sp>
        <p:nvSpPr>
          <p:cNvPr id="23" name="Line 13"/>
          <p:cNvSpPr>
            <a:spLocks noChangeShapeType="1"/>
          </p:cNvSpPr>
          <p:nvPr/>
        </p:nvSpPr>
        <p:spPr bwMode="auto">
          <a:xfrm flipH="1">
            <a:off x="4811206" y="1447895"/>
            <a:ext cx="965200" cy="49371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5776406" y="1058771"/>
            <a:ext cx="32400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None/>
            </a:pPr>
            <a:r>
              <a:rPr lang="fr-FR" dirty="0">
                <a:solidFill>
                  <a:srgbClr val="002570"/>
                </a:solidFill>
              </a:rPr>
              <a:t>2-</a:t>
            </a:r>
            <a:r>
              <a:rPr lang="fr-FR" dirty="0"/>
              <a:t> Ces mouvements internes modifient le milieu générant des efforts.</a:t>
            </a:r>
          </a:p>
        </p:txBody>
      </p:sp>
    </p:spTree>
    <p:extLst>
      <p:ext uri="{BB962C8B-B14F-4D97-AF65-F5344CB8AC3E}">
        <p14:creationId xmlns:p14="http://schemas.microsoft.com/office/powerpoint/2010/main" val="163939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52952" y="1287654"/>
            <a:ext cx="679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1) Wu</a:t>
            </a:r>
            <a:r>
              <a:rPr lang="en-GB" dirty="0"/>
              <a:t>, T. T. (1961). Swimming of a waving plate. </a:t>
            </a:r>
            <a:r>
              <a:rPr lang="en-GB" i="1" dirty="0" smtClean="0"/>
              <a:t>JFM</a:t>
            </a:r>
            <a:r>
              <a:rPr lang="en-GB" dirty="0" smtClean="0"/>
              <a:t>, </a:t>
            </a:r>
            <a:r>
              <a:rPr lang="en-GB" i="1" dirty="0"/>
              <a:t>10</a:t>
            </a:r>
            <a:r>
              <a:rPr lang="en-GB" dirty="0"/>
              <a:t>(03), 321-344.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5864" y="4357774"/>
            <a:ext cx="9069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2) </a:t>
            </a:r>
            <a:r>
              <a:rPr lang="en-GB" dirty="0" err="1" smtClean="0"/>
              <a:t>Lighthill</a:t>
            </a:r>
            <a:r>
              <a:rPr lang="en-GB" dirty="0"/>
              <a:t>, M. J. (1960). Note on the swimming of slender fish. </a:t>
            </a:r>
            <a:r>
              <a:rPr lang="en-GB" i="1" dirty="0" smtClean="0"/>
              <a:t>JFM</a:t>
            </a:r>
            <a:r>
              <a:rPr lang="en-GB" dirty="0" smtClean="0"/>
              <a:t> </a:t>
            </a:r>
            <a:r>
              <a:rPr lang="en-GB" i="1" dirty="0"/>
              <a:t>9</a:t>
            </a:r>
            <a:r>
              <a:rPr lang="en-GB" dirty="0"/>
              <a:t>(02), 305-317.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30572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travaux pionniers : </a:t>
            </a:r>
            <a:endParaRPr lang="fr-FR" dirty="0"/>
          </a:p>
        </p:txBody>
      </p:sp>
      <p:pic>
        <p:nvPicPr>
          <p:cNvPr id="14" name="Image 13" descr="EcP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34" y="1656986"/>
            <a:ext cx="5148649" cy="274517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85893" y="1841652"/>
            <a:ext cx="161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</a:t>
            </a:r>
            <a:r>
              <a:rPr lang="en-GB" dirty="0" err="1" smtClean="0"/>
              <a:t>coulement</a:t>
            </a:r>
            <a:r>
              <a:rPr lang="en-GB" dirty="0" smtClean="0"/>
              <a:t> 2D</a:t>
            </a:r>
          </a:p>
        </p:txBody>
      </p:sp>
      <p:pic>
        <p:nvPicPr>
          <p:cNvPr id="16" name="Image 15" descr="EBT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7106"/>
            <a:ext cx="7137400" cy="15748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7" name="ZoneTexte 16"/>
          <p:cNvSpPr txBox="1"/>
          <p:nvPr/>
        </p:nvSpPr>
        <p:spPr>
          <a:xfrm>
            <a:off x="1742860" y="6301906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Hypothèse</a:t>
            </a:r>
            <a:r>
              <a:rPr lang="en-GB" dirty="0" smtClean="0"/>
              <a:t> de </a:t>
            </a:r>
            <a:r>
              <a:rPr lang="en-GB" dirty="0" smtClean="0"/>
              <a:t>corps </a:t>
            </a:r>
            <a:r>
              <a:rPr lang="en-GB" dirty="0" err="1" smtClean="0"/>
              <a:t>élancé</a:t>
            </a:r>
            <a:r>
              <a:rPr lang="en-GB" dirty="0" smtClean="0"/>
              <a:t> : Elongated-Body Theory </a:t>
            </a:r>
            <a:endParaRPr lang="en-GB" dirty="0"/>
          </a:p>
        </p:txBody>
      </p:sp>
      <p:pic>
        <p:nvPicPr>
          <p:cNvPr id="18" name="Image 17" descr="LAEBT4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6"/>
          <a:stretch/>
        </p:blipFill>
        <p:spPr>
          <a:xfrm>
            <a:off x="6498329" y="4727106"/>
            <a:ext cx="2645671" cy="1942920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3675529" y="5139765"/>
            <a:ext cx="0" cy="8964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47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03411" y="987042"/>
            <a:ext cx="8098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3) </a:t>
            </a:r>
            <a:r>
              <a:rPr lang="en-GB" dirty="0" err="1" smtClean="0"/>
              <a:t>Lighthill</a:t>
            </a:r>
            <a:r>
              <a:rPr lang="en-GB" dirty="0"/>
              <a:t>, M. J. (1971). Large-amplitude elongated-body theory of fish locomotion. </a:t>
            </a:r>
            <a:r>
              <a:rPr lang="en-GB" i="1" dirty="0" smtClean="0"/>
              <a:t>Proc. </a:t>
            </a:r>
            <a:r>
              <a:rPr lang="en-GB" i="1" dirty="0"/>
              <a:t>of the </a:t>
            </a:r>
            <a:r>
              <a:rPr lang="en-GB" i="1" dirty="0" smtClean="0"/>
              <a:t>R. </a:t>
            </a:r>
            <a:r>
              <a:rPr lang="en-GB" i="1" dirty="0"/>
              <a:t>Society of London. Series B. Biological Sciences</a:t>
            </a:r>
            <a:r>
              <a:rPr lang="en-GB" dirty="0"/>
              <a:t>, </a:t>
            </a:r>
            <a:r>
              <a:rPr lang="en-GB" i="1" dirty="0"/>
              <a:t>179</a:t>
            </a:r>
            <a:r>
              <a:rPr lang="en-GB" dirty="0"/>
              <a:t>(1055), 125-138.</a:t>
            </a:r>
          </a:p>
        </p:txBody>
      </p:sp>
      <p:pic>
        <p:nvPicPr>
          <p:cNvPr id="5" name="Picture 14" descr="T_fps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8" y="1763667"/>
            <a:ext cx="7216589" cy="416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81529" y="5926727"/>
            <a:ext cx="588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Exemples</a:t>
            </a:r>
            <a:r>
              <a:rPr lang="en-GB" i="1" dirty="0" smtClean="0"/>
              <a:t> de </a:t>
            </a:r>
            <a:r>
              <a:rPr lang="en-GB" i="1" dirty="0" err="1" smtClean="0"/>
              <a:t>trajectoires</a:t>
            </a:r>
            <a:r>
              <a:rPr lang="en-GB" i="1" dirty="0" smtClean="0"/>
              <a:t> </a:t>
            </a:r>
            <a:r>
              <a:rPr lang="en-GB" i="1" dirty="0" err="1" smtClean="0"/>
              <a:t>simulées</a:t>
            </a:r>
            <a:r>
              <a:rPr lang="en-GB" i="1" dirty="0" smtClean="0"/>
              <a:t> : </a:t>
            </a:r>
            <a:r>
              <a:rPr lang="en-GB" i="1" dirty="0" err="1" smtClean="0"/>
              <a:t>thèse</a:t>
            </a:r>
            <a:r>
              <a:rPr lang="en-GB" i="1" dirty="0" smtClean="0"/>
              <a:t> de M. </a:t>
            </a:r>
            <a:r>
              <a:rPr lang="en-GB" i="1" dirty="0" err="1" smtClean="0"/>
              <a:t>Porez</a:t>
            </a:r>
            <a:r>
              <a:rPr lang="en-GB" i="1" dirty="0" smtClean="0"/>
              <a:t> (2008)</a:t>
            </a:r>
            <a:endParaRPr lang="en-GB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612588" y="1632785"/>
            <a:ext cx="77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Objectifs</a:t>
            </a:r>
            <a:r>
              <a:rPr lang="en-GB" dirty="0" smtClean="0"/>
              <a:t> : extension EBT aux </a:t>
            </a:r>
            <a:r>
              <a:rPr lang="en-GB" dirty="0" err="1" smtClean="0"/>
              <a:t>cas</a:t>
            </a:r>
            <a:r>
              <a:rPr lang="en-GB" dirty="0" smtClean="0"/>
              <a:t> des </a:t>
            </a:r>
            <a:r>
              <a:rPr lang="en-GB" dirty="0" err="1" smtClean="0"/>
              <a:t>grandes</a:t>
            </a:r>
            <a:r>
              <a:rPr lang="en-GB" dirty="0" smtClean="0"/>
              <a:t> </a:t>
            </a:r>
            <a:r>
              <a:rPr lang="en-GB" dirty="0" err="1" smtClean="0"/>
              <a:t>déformations</a:t>
            </a:r>
            <a:r>
              <a:rPr lang="en-GB" dirty="0" smtClean="0"/>
              <a:t> (manoeuvres, </a:t>
            </a:r>
            <a:r>
              <a:rPr lang="en-GB" dirty="0" err="1" smtClean="0"/>
              <a:t>départ</a:t>
            </a:r>
            <a:r>
              <a:rPr lang="en-GB" dirty="0" smtClean="0"/>
              <a:t>) 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152952" y="6325941"/>
            <a:ext cx="790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Problèmes</a:t>
            </a:r>
            <a:r>
              <a:rPr lang="en-GB" dirty="0" smtClean="0">
                <a:solidFill>
                  <a:srgbClr val="FF0000"/>
                </a:solidFill>
              </a:rPr>
              <a:t> : LAEBT </a:t>
            </a:r>
            <a:r>
              <a:rPr lang="en-GB" dirty="0" err="1" smtClean="0">
                <a:solidFill>
                  <a:srgbClr val="FF0000"/>
                </a:solidFill>
              </a:rPr>
              <a:t>basée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sur</a:t>
            </a:r>
            <a:r>
              <a:rPr lang="en-GB" dirty="0" smtClean="0">
                <a:solidFill>
                  <a:srgbClr val="FF0000"/>
                </a:solidFill>
              </a:rPr>
              <a:t> des </a:t>
            </a:r>
            <a:r>
              <a:rPr lang="en-GB" dirty="0" err="1" smtClean="0">
                <a:solidFill>
                  <a:srgbClr val="FF0000"/>
                </a:solidFill>
              </a:rPr>
              <a:t>hypothèses</a:t>
            </a:r>
            <a:r>
              <a:rPr lang="en-GB" dirty="0" smtClean="0">
                <a:solidFill>
                  <a:srgbClr val="FF0000"/>
                </a:solidFill>
              </a:rPr>
              <a:t> fortes (</a:t>
            </a:r>
            <a:r>
              <a:rPr lang="en-GB" dirty="0" err="1" smtClean="0">
                <a:solidFill>
                  <a:srgbClr val="FF0000"/>
                </a:solidFill>
              </a:rPr>
              <a:t>presque</a:t>
            </a:r>
            <a:r>
              <a:rPr lang="en-GB" dirty="0" smtClean="0">
                <a:solidFill>
                  <a:srgbClr val="FF0000"/>
                </a:solidFill>
              </a:rPr>
              <a:t> des </a:t>
            </a:r>
            <a:r>
              <a:rPr lang="en-GB" dirty="0" err="1" smtClean="0">
                <a:solidFill>
                  <a:srgbClr val="FF0000"/>
                </a:solidFill>
              </a:rPr>
              <a:t>heureustiques</a:t>
            </a:r>
            <a:r>
              <a:rPr lang="en-GB" dirty="0" smtClean="0">
                <a:solidFill>
                  <a:srgbClr val="FF0000"/>
                </a:solidFill>
              </a:rPr>
              <a:t> !)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0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567766" y="1299882"/>
            <a:ext cx="8202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Dans</a:t>
            </a:r>
            <a:r>
              <a:rPr lang="en-GB" dirty="0" smtClean="0"/>
              <a:t> </a:t>
            </a:r>
            <a:r>
              <a:rPr lang="en-GB" dirty="0" err="1" smtClean="0"/>
              <a:t>ce</a:t>
            </a:r>
            <a:r>
              <a:rPr lang="en-GB" dirty="0" smtClean="0"/>
              <a:t> qui suit : </a:t>
            </a:r>
          </a:p>
          <a:p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Notions </a:t>
            </a:r>
            <a:r>
              <a:rPr lang="en-GB" dirty="0" err="1" smtClean="0"/>
              <a:t>sur</a:t>
            </a:r>
            <a:r>
              <a:rPr lang="en-GB" dirty="0" smtClean="0"/>
              <a:t> la force qui </a:t>
            </a:r>
            <a:r>
              <a:rPr lang="en-GB" dirty="0" err="1" smtClean="0"/>
              <a:t>s’exerce</a:t>
            </a:r>
            <a:r>
              <a:rPr lang="en-GB" dirty="0" smtClean="0"/>
              <a:t> </a:t>
            </a:r>
            <a:r>
              <a:rPr lang="en-GB" dirty="0" err="1" smtClean="0"/>
              <a:t>sur</a:t>
            </a:r>
            <a:r>
              <a:rPr lang="en-GB" dirty="0" smtClean="0"/>
              <a:t> un corps </a:t>
            </a:r>
            <a:r>
              <a:rPr lang="en-GB" dirty="0" err="1" smtClean="0"/>
              <a:t>dans</a:t>
            </a:r>
            <a:r>
              <a:rPr lang="en-GB" dirty="0" smtClean="0"/>
              <a:t> un </a:t>
            </a:r>
            <a:r>
              <a:rPr lang="en-GB" dirty="0" err="1" smtClean="0"/>
              <a:t>écoulement</a:t>
            </a:r>
            <a:r>
              <a:rPr lang="en-GB" dirty="0" smtClean="0"/>
              <a:t> </a:t>
            </a:r>
            <a:r>
              <a:rPr lang="en-GB" dirty="0" err="1" smtClean="0"/>
              <a:t>Potentiel</a:t>
            </a:r>
            <a:r>
              <a:rPr lang="en-GB" dirty="0" smtClean="0"/>
              <a:t> et discussion </a:t>
            </a:r>
            <a:r>
              <a:rPr lang="en-GB" dirty="0" err="1" smtClean="0"/>
              <a:t>sur</a:t>
            </a:r>
            <a:r>
              <a:rPr lang="en-GB" dirty="0" smtClean="0"/>
              <a:t> les </a:t>
            </a:r>
            <a:r>
              <a:rPr lang="en-GB" dirty="0" err="1" smtClean="0"/>
              <a:t>problèmes</a:t>
            </a:r>
            <a:r>
              <a:rPr lang="en-GB" dirty="0" smtClean="0"/>
              <a:t> </a:t>
            </a:r>
            <a:r>
              <a:rPr lang="en-GB" dirty="0" err="1" smtClean="0"/>
              <a:t>mentionnés</a:t>
            </a:r>
            <a:r>
              <a:rPr lang="en-GB" dirty="0" smtClean="0"/>
              <a:t> </a:t>
            </a:r>
            <a:r>
              <a:rPr lang="en-GB" dirty="0" err="1" smtClean="0"/>
              <a:t>concernant</a:t>
            </a:r>
            <a:r>
              <a:rPr lang="en-GB" dirty="0" smtClean="0"/>
              <a:t> la LAEBT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Retour </a:t>
            </a:r>
            <a:r>
              <a:rPr lang="en-GB" dirty="0" err="1" smtClean="0"/>
              <a:t>sur</a:t>
            </a:r>
            <a:r>
              <a:rPr lang="en-GB" dirty="0" smtClean="0"/>
              <a:t> </a:t>
            </a:r>
            <a:r>
              <a:rPr lang="en-GB" dirty="0" err="1" smtClean="0"/>
              <a:t>l’EBT</a:t>
            </a:r>
            <a:r>
              <a:rPr lang="en-GB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Retour </a:t>
            </a:r>
            <a:r>
              <a:rPr lang="en-GB" dirty="0" err="1" smtClean="0"/>
              <a:t>sur</a:t>
            </a:r>
            <a:r>
              <a:rPr lang="en-GB" dirty="0" smtClean="0"/>
              <a:t> la LAEBT et </a:t>
            </a:r>
            <a:r>
              <a:rPr lang="en-GB" dirty="0" err="1" smtClean="0"/>
              <a:t>ses</a:t>
            </a:r>
            <a:r>
              <a:rPr lang="en-GB" dirty="0" smtClean="0"/>
              <a:t> </a:t>
            </a:r>
            <a:r>
              <a:rPr lang="en-GB" dirty="0" err="1" smtClean="0"/>
              <a:t>subtilités</a:t>
            </a:r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Extension de la LAEBT aux </a:t>
            </a:r>
            <a:r>
              <a:rPr lang="en-GB" dirty="0" err="1" smtClean="0"/>
              <a:t>cas</a:t>
            </a:r>
            <a:r>
              <a:rPr lang="en-GB" dirty="0" smtClean="0"/>
              <a:t> d’un </a:t>
            </a:r>
            <a:r>
              <a:rPr lang="en-GB" dirty="0" err="1" smtClean="0"/>
              <a:t>écoulement</a:t>
            </a:r>
            <a:r>
              <a:rPr lang="en-GB" dirty="0" smtClean="0"/>
              <a:t> </a:t>
            </a:r>
            <a:r>
              <a:rPr lang="en-GB" dirty="0" err="1" smtClean="0"/>
              <a:t>ambiant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80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3813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Motivations : comprendre le vivant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7882" y="1443922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Exemple</a:t>
            </a:r>
            <a:r>
              <a:rPr lang="en-GB" dirty="0" smtClean="0"/>
              <a:t> 1 : le </a:t>
            </a:r>
            <a:r>
              <a:rPr lang="en-GB" dirty="0" err="1" smtClean="0"/>
              <a:t>paradoxe</a:t>
            </a:r>
            <a:r>
              <a:rPr lang="en-GB" dirty="0" smtClean="0"/>
              <a:t> de </a:t>
            </a:r>
            <a:r>
              <a:rPr lang="en-GB" dirty="0" err="1" smtClean="0"/>
              <a:t>Gray</a:t>
            </a:r>
            <a:r>
              <a:rPr lang="en-GB" dirty="0" smtClean="0"/>
              <a:t> (1933)</a:t>
            </a:r>
            <a:endParaRPr lang="en-GB" dirty="0"/>
          </a:p>
        </p:txBody>
      </p:sp>
      <p:pic>
        <p:nvPicPr>
          <p:cNvPr id="11" name="Image 10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88" y="1823998"/>
            <a:ext cx="3955676" cy="258437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37882" y="2192705"/>
            <a:ext cx="4213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err="1" smtClean="0"/>
              <a:t>Vitesse</a:t>
            </a:r>
            <a:r>
              <a:rPr lang="en-GB" dirty="0" smtClean="0"/>
              <a:t> des dauphins : 45 km/h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Considération</a:t>
            </a:r>
            <a:r>
              <a:rPr lang="en-GB" dirty="0" smtClean="0"/>
              <a:t> </a:t>
            </a:r>
            <a:r>
              <a:rPr lang="en-GB" dirty="0" err="1" smtClean="0"/>
              <a:t>physiologique</a:t>
            </a:r>
            <a:r>
              <a:rPr lang="en-GB" dirty="0" smtClean="0"/>
              <a:t> : Puissance </a:t>
            </a:r>
            <a:r>
              <a:rPr lang="en-GB" dirty="0" err="1" smtClean="0"/>
              <a:t>insuffisante</a:t>
            </a:r>
            <a:r>
              <a:rPr lang="en-GB" dirty="0"/>
              <a:t> </a:t>
            </a:r>
            <a:r>
              <a:rPr lang="en-GB" dirty="0" smtClean="0"/>
              <a:t>!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Propriétés</a:t>
            </a:r>
            <a:r>
              <a:rPr lang="en-GB" dirty="0" smtClean="0"/>
              <a:t> de la </a:t>
            </a:r>
            <a:r>
              <a:rPr lang="en-GB" dirty="0" err="1" smtClean="0"/>
              <a:t>peau</a:t>
            </a:r>
            <a:r>
              <a:rPr lang="en-GB" dirty="0" smtClean="0"/>
              <a:t> ? 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Propriétés</a:t>
            </a:r>
            <a:r>
              <a:rPr lang="en-GB" dirty="0" smtClean="0"/>
              <a:t> </a:t>
            </a:r>
            <a:r>
              <a:rPr lang="en-GB" dirty="0" err="1" smtClean="0"/>
              <a:t>écoulement</a:t>
            </a:r>
            <a:r>
              <a:rPr lang="en-GB" dirty="0" smtClean="0"/>
              <a:t> </a:t>
            </a:r>
            <a:r>
              <a:rPr lang="en-GB" dirty="0" err="1" smtClean="0"/>
              <a:t>produit</a:t>
            </a:r>
            <a:r>
              <a:rPr lang="en-GB" dirty="0" smtClean="0"/>
              <a:t> ? 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Mécanismes</a:t>
            </a:r>
            <a:r>
              <a:rPr lang="en-GB" dirty="0" smtClean="0"/>
              <a:t> de la </a:t>
            </a:r>
            <a:r>
              <a:rPr lang="en-GB" dirty="0" err="1" smtClean="0"/>
              <a:t>nage</a:t>
            </a:r>
            <a:r>
              <a:rPr lang="en-GB" dirty="0" smtClean="0"/>
              <a:t> ? </a:t>
            </a:r>
          </a:p>
          <a:p>
            <a:endParaRPr lang="en-GB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537882" y="1823998"/>
            <a:ext cx="113746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05864" y="4988841"/>
            <a:ext cx="841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Remarque : </a:t>
            </a:r>
            <a:r>
              <a:rPr lang="en-GB" dirty="0" err="1"/>
              <a:t>Paradoxe</a:t>
            </a:r>
            <a:r>
              <a:rPr lang="en-GB" dirty="0"/>
              <a:t> </a:t>
            </a:r>
            <a:r>
              <a:rPr lang="en-GB" dirty="0" err="1"/>
              <a:t>résolu</a:t>
            </a:r>
            <a:r>
              <a:rPr lang="en-GB" dirty="0"/>
              <a:t> en 2008 (Wei et al. 2008</a:t>
            </a:r>
            <a:r>
              <a:rPr lang="en-GB" dirty="0" smtClean="0"/>
              <a:t>)        les muscles </a:t>
            </a:r>
            <a:r>
              <a:rPr lang="en-GB" dirty="0" err="1"/>
              <a:t>assez</a:t>
            </a:r>
            <a:r>
              <a:rPr lang="en-GB" dirty="0"/>
              <a:t> </a:t>
            </a:r>
            <a:r>
              <a:rPr lang="en-GB" dirty="0" err="1"/>
              <a:t>puissants</a:t>
            </a:r>
            <a:r>
              <a:rPr lang="en-GB" dirty="0"/>
              <a:t> !</a:t>
            </a:r>
          </a:p>
          <a:p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312555" y="4971089"/>
            <a:ext cx="345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→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24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 3" descr="repartition_anguille-450x2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24" y="1827021"/>
            <a:ext cx="5715000" cy="35433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29559" y="1084159"/>
            <a:ext cx="382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Exemple</a:t>
            </a:r>
            <a:r>
              <a:rPr lang="en-GB" dirty="0" smtClean="0"/>
              <a:t> 2 : la migration des </a:t>
            </a:r>
            <a:r>
              <a:rPr lang="en-GB" dirty="0" err="1" smtClean="0"/>
              <a:t>anguilles</a:t>
            </a:r>
            <a:r>
              <a:rPr lang="en-GB" dirty="0" smtClean="0"/>
              <a:t> </a:t>
            </a:r>
            <a:endParaRPr lang="en-GB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429559" y="1453491"/>
            <a:ext cx="113746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386202" y="1084159"/>
            <a:ext cx="345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→</a:t>
            </a:r>
            <a:endParaRPr lang="en-GB" dirty="0"/>
          </a:p>
        </p:txBody>
      </p:sp>
      <p:sp>
        <p:nvSpPr>
          <p:cNvPr id="2" name="ZoneTexte 1"/>
          <p:cNvSpPr txBox="1"/>
          <p:nvPr/>
        </p:nvSpPr>
        <p:spPr>
          <a:xfrm>
            <a:off x="4870823" y="1070393"/>
            <a:ext cx="255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6000 km sans se </a:t>
            </a:r>
            <a:r>
              <a:rPr lang="en-GB" dirty="0" err="1" smtClean="0"/>
              <a:t>nourrir</a:t>
            </a:r>
            <a:r>
              <a:rPr lang="en-GB" dirty="0" smtClean="0"/>
              <a:t> ! 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429558" y="5677646"/>
            <a:ext cx="4979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err="1" smtClean="0"/>
              <a:t>Coût</a:t>
            </a:r>
            <a:r>
              <a:rPr lang="en-GB" dirty="0" smtClean="0"/>
              <a:t> </a:t>
            </a:r>
            <a:r>
              <a:rPr lang="en-GB" dirty="0" err="1" smtClean="0"/>
              <a:t>énergétique</a:t>
            </a:r>
            <a:r>
              <a:rPr lang="en-GB" dirty="0" smtClean="0"/>
              <a:t> de la </a:t>
            </a:r>
            <a:r>
              <a:rPr lang="en-GB" dirty="0" err="1" smtClean="0"/>
              <a:t>nage</a:t>
            </a:r>
            <a:r>
              <a:rPr lang="en-GB" dirty="0" smtClean="0"/>
              <a:t> ? 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/>
              <a:t>Efficacité</a:t>
            </a:r>
            <a:r>
              <a:rPr lang="en-GB" dirty="0" smtClean="0"/>
              <a:t> 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49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642472" y="1490257"/>
            <a:ext cx="850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“[…] about 10^9 years of animal evolution inevitably produced rather refined means of generating fast movement at low energy cost.” (</a:t>
            </a:r>
            <a:r>
              <a:rPr lang="en-GB" dirty="0" err="1" smtClean="0"/>
              <a:t>Lighthill</a:t>
            </a:r>
            <a:r>
              <a:rPr lang="en-GB" dirty="0" smtClean="0"/>
              <a:t>, Ann. Rev. Fluid </a:t>
            </a:r>
            <a:r>
              <a:rPr lang="en-GB" dirty="0" err="1" smtClean="0"/>
              <a:t>Mech</a:t>
            </a:r>
            <a:r>
              <a:rPr lang="en-GB" dirty="0" smtClean="0"/>
              <a:t> 1969)</a:t>
            </a:r>
            <a:endParaRPr lang="en-GB" dirty="0"/>
          </a:p>
        </p:txBody>
      </p:sp>
      <p:pic>
        <p:nvPicPr>
          <p:cNvPr id="4" name="Image 3" descr="SSS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3" y="2551767"/>
            <a:ext cx="3834011" cy="2683808"/>
          </a:xfrm>
          <a:prstGeom prst="rect">
            <a:avLst/>
          </a:prstGeom>
        </p:spPr>
      </p:pic>
      <p:pic>
        <p:nvPicPr>
          <p:cNvPr id="5" name="Image 4" descr="EPF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78" y="2551767"/>
            <a:ext cx="4565241" cy="2683808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5904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Motivations : en robotique, le paradigme du </a:t>
            </a:r>
            <a:r>
              <a:rPr lang="fr-FR" dirty="0" err="1" smtClean="0"/>
              <a:t>biomimétisme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493059" y="1490257"/>
            <a:ext cx="8477960" cy="806823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35530" y="5590988"/>
            <a:ext cx="219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Robot </a:t>
            </a:r>
            <a:r>
              <a:rPr lang="en-GB" dirty="0" err="1" smtClean="0"/>
              <a:t>Lamproie</a:t>
            </a:r>
            <a:r>
              <a:rPr lang="en-GB" dirty="0" smtClean="0"/>
              <a:t> SSSA 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5262282" y="5590988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Robot </a:t>
            </a:r>
            <a:r>
              <a:rPr lang="en-GB" dirty="0" err="1" smtClean="0"/>
              <a:t>Salamandre</a:t>
            </a:r>
            <a:r>
              <a:rPr lang="en-GB" dirty="0" smtClean="0"/>
              <a:t> EPFL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05864" y="6367964"/>
            <a:ext cx="8938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http://</a:t>
            </a:r>
            <a:r>
              <a:rPr lang="en-GB" sz="1400" dirty="0" err="1"/>
              <a:t>www.mines-nantes.fr</a:t>
            </a:r>
            <a:r>
              <a:rPr lang="en-GB" sz="1400" dirty="0"/>
              <a:t>/</a:t>
            </a:r>
            <a:r>
              <a:rPr lang="en-GB" sz="1400" dirty="0" err="1"/>
              <a:t>fr</a:t>
            </a:r>
            <a:r>
              <a:rPr lang="en-GB" sz="1400" dirty="0"/>
              <a:t>/</a:t>
            </a:r>
            <a:r>
              <a:rPr lang="en-GB" sz="1400" dirty="0" err="1"/>
              <a:t>Entreprise</a:t>
            </a:r>
            <a:r>
              <a:rPr lang="en-GB" sz="1400" dirty="0"/>
              <a:t>/</a:t>
            </a:r>
            <a:r>
              <a:rPr lang="en-GB" sz="1400" dirty="0" err="1"/>
              <a:t>Actualites</a:t>
            </a:r>
            <a:r>
              <a:rPr lang="en-GB" sz="1400" dirty="0"/>
              <a:t>/</a:t>
            </a:r>
            <a:r>
              <a:rPr lang="en-GB" sz="1400" dirty="0" err="1"/>
              <a:t>Nos-evenements</a:t>
            </a:r>
            <a:r>
              <a:rPr lang="en-GB" sz="1400" dirty="0"/>
              <a:t>/International-Workshop-on-Bio-inspired-Robots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5864" y="6015922"/>
            <a:ext cx="136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Illustration  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49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8007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Le vol battu  chez les oiseaux (</a:t>
            </a:r>
            <a:r>
              <a:rPr lang="fr-FR" dirty="0" err="1" smtClean="0"/>
              <a:t>Re</a:t>
            </a:r>
            <a:r>
              <a:rPr lang="fr-FR" dirty="0" smtClean="0"/>
              <a:t> = 10^5 à 10^6)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773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Source : https</a:t>
            </a:r>
            <a:r>
              <a:rPr lang="en-GB" dirty="0"/>
              <a:t>://</a:t>
            </a:r>
            <a:r>
              <a:rPr lang="en-GB" dirty="0" err="1"/>
              <a:t>sciencetonnante.wordpress.com</a:t>
            </a:r>
            <a:endParaRPr lang="en-GB" dirty="0"/>
          </a:p>
        </p:txBody>
      </p:sp>
      <p:pic>
        <p:nvPicPr>
          <p:cNvPr id="9" name="Image 8" descr="cygnus_buccinator_-riverlands_migratory_bird_sanctuary_missouri_usa_-flying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" y="1643530"/>
            <a:ext cx="5321515" cy="388470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84941" y="5752353"/>
            <a:ext cx="373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Vol</a:t>
            </a:r>
            <a:r>
              <a:rPr lang="en-GB" dirty="0" smtClean="0"/>
              <a:t> </a:t>
            </a:r>
            <a:r>
              <a:rPr lang="en-GB" dirty="0" err="1" smtClean="0"/>
              <a:t>battu</a:t>
            </a:r>
            <a:r>
              <a:rPr lang="en-GB" dirty="0" smtClean="0"/>
              <a:t> : exploitation de la </a:t>
            </a:r>
            <a:r>
              <a:rPr lang="en-GB" dirty="0" err="1" smtClean="0"/>
              <a:t>portance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26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311" y="3948331"/>
            <a:ext cx="4553662" cy="2226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773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Source : https</a:t>
            </a:r>
            <a:r>
              <a:rPr lang="en-GB" dirty="0"/>
              <a:t>://</a:t>
            </a:r>
            <a:r>
              <a:rPr lang="en-GB" dirty="0" err="1"/>
              <a:t>sciencetonnante.wordpress.com</a:t>
            </a:r>
            <a:endParaRPr lang="en-GB" dirty="0"/>
          </a:p>
        </p:txBody>
      </p:sp>
      <p:pic>
        <p:nvPicPr>
          <p:cNvPr id="2" name="Image 1" descr="portance-et-angle-dattaqu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" y="1732447"/>
            <a:ext cx="4583463" cy="1794099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8007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Le vol battu  chez les oiseaux (</a:t>
            </a:r>
            <a:r>
              <a:rPr lang="fr-FR" dirty="0" err="1" smtClean="0"/>
              <a:t>Re</a:t>
            </a:r>
            <a:r>
              <a:rPr lang="fr-FR" dirty="0" smtClean="0"/>
              <a:t> = 10^5 à 10^6)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187473" y="2266861"/>
            <a:ext cx="297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Principe de base : existence </a:t>
            </a:r>
            <a:r>
              <a:rPr lang="en-GB" dirty="0" smtClean="0">
                <a:latin typeface="ESSTIXEleven"/>
                <a:cs typeface="ESSTIXEleven"/>
              </a:rPr>
              <a:t>G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285893" y="4437529"/>
            <a:ext cx="291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Angle </a:t>
            </a:r>
            <a:r>
              <a:rPr lang="en-GB" dirty="0" err="1" smtClean="0"/>
              <a:t>d’attaque</a:t>
            </a:r>
            <a:r>
              <a:rPr lang="en-GB" dirty="0" smtClean="0"/>
              <a:t> environ 15° : </a:t>
            </a:r>
          </a:p>
          <a:p>
            <a:r>
              <a:rPr lang="en-GB" dirty="0" err="1" smtClean="0"/>
              <a:t>décrochage</a:t>
            </a:r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764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Image 1" descr="vol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468"/>
            <a:ext cx="9144000" cy="2480356"/>
          </a:xfrm>
          <a:prstGeom prst="rect">
            <a:avLst/>
          </a:prstGeom>
        </p:spPr>
      </p:pic>
      <p:pic>
        <p:nvPicPr>
          <p:cNvPr id="3" name="Image 2" descr="vol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7922"/>
            <a:ext cx="9144000" cy="2152159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8007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Le vol battu chez les insectes (</a:t>
            </a:r>
            <a:r>
              <a:rPr lang="fr-FR" dirty="0" err="1" smtClean="0"/>
              <a:t>Re</a:t>
            </a:r>
            <a:r>
              <a:rPr lang="fr-FR" dirty="0" smtClean="0"/>
              <a:t> = 10^2 à 10^4)  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6488668"/>
            <a:ext cx="572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 : http://passion-</a:t>
            </a:r>
            <a:r>
              <a:rPr lang="en-GB" dirty="0" err="1"/>
              <a:t>entomologie.fr</a:t>
            </a:r>
            <a:r>
              <a:rPr lang="en-GB" dirty="0"/>
              <a:t>/le-</a:t>
            </a:r>
            <a:r>
              <a:rPr lang="en-GB" dirty="0" err="1"/>
              <a:t>vol</a:t>
            </a:r>
            <a:r>
              <a:rPr lang="en-GB" dirty="0"/>
              <a:t>-des-</a:t>
            </a:r>
            <a:r>
              <a:rPr lang="en-GB" dirty="0" err="1"/>
              <a:t>insectes</a:t>
            </a:r>
            <a:r>
              <a:rPr lang="en-GB" dirty="0"/>
              <a:t>/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741941" y="3845254"/>
            <a:ext cx="1402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Dickinson (2011)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6349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52952" y="158758"/>
            <a:ext cx="4941989" cy="59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>
                <a:latin typeface="Microsoft Sans Serif"/>
                <a:cs typeface="Microsoft Sans Serif"/>
              </a:rPr>
              <a:t>Locomotion </a:t>
            </a:r>
            <a:r>
              <a:rPr lang="en-GB" sz="2000" dirty="0" err="1" smtClean="0">
                <a:latin typeface="Microsoft Sans Serif"/>
                <a:cs typeface="Microsoft Sans Serif"/>
              </a:rPr>
              <a:t>à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grands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err="1" smtClean="0">
                <a:latin typeface="Microsoft Sans Serif"/>
                <a:cs typeface="Microsoft Sans Serif"/>
              </a:rPr>
              <a:t>nombres</a:t>
            </a:r>
            <a:r>
              <a:rPr lang="en-GB" sz="2000" dirty="0" smtClean="0">
                <a:latin typeface="Microsoft Sans Serif"/>
                <a:cs typeface="Microsoft Sans Serif"/>
              </a:rPr>
              <a:t> </a:t>
            </a:r>
            <a:r>
              <a:rPr lang="en-GB" sz="2000" dirty="0" smtClean="0">
                <a:latin typeface="Microsoft Sans Serif"/>
                <a:cs typeface="Microsoft Sans Serif"/>
              </a:rPr>
              <a:t>de  Reynolds</a:t>
            </a:r>
            <a:endParaRPr lang="en-GB" sz="2000" dirty="0">
              <a:latin typeface="Microsoft Sans Serif"/>
              <a:cs typeface="Microsoft Sans Serif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05864" y="757287"/>
            <a:ext cx="4889077" cy="31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5893" y="899183"/>
            <a:ext cx="5647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rgbClr val="002570"/>
              </a:buClr>
              <a:buFont typeface="Arial" charset="0"/>
              <a:buChar char="●"/>
            </a:pPr>
            <a:r>
              <a:rPr lang="fr-FR" dirty="0"/>
              <a:t> </a:t>
            </a:r>
            <a:r>
              <a:rPr lang="fr-FR" dirty="0" smtClean="0"/>
              <a:t>Quelques modes de locomotion : La nage par propulsion </a:t>
            </a:r>
            <a:endParaRPr lang="fr-FR" dirty="0"/>
          </a:p>
        </p:txBody>
      </p:sp>
      <p:pic>
        <p:nvPicPr>
          <p:cNvPr id="19" name="Image 18" descr="rea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23" y="1268515"/>
            <a:ext cx="5229411" cy="3270946"/>
          </a:xfrm>
          <a:prstGeom prst="rect">
            <a:avLst/>
          </a:prstGeom>
        </p:spPr>
      </p:pic>
      <p:pic>
        <p:nvPicPr>
          <p:cNvPr id="20" name="Image 19" descr="EcP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2" y="4569343"/>
            <a:ext cx="7874000" cy="860600"/>
          </a:xfrm>
          <a:prstGeom prst="rect">
            <a:avLst/>
          </a:prstGeom>
        </p:spPr>
      </p:pic>
      <p:pic>
        <p:nvPicPr>
          <p:cNvPr id="21" name="Image 20" descr="EcP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65" y="5565081"/>
            <a:ext cx="725928" cy="534894"/>
          </a:xfrm>
          <a:prstGeom prst="rect">
            <a:avLst/>
          </a:prstGeom>
        </p:spPr>
      </p:pic>
      <p:pic>
        <p:nvPicPr>
          <p:cNvPr id="22" name="Image 21" descr="EcP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58" y="6004956"/>
            <a:ext cx="2050019" cy="59876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205864" y="4015345"/>
            <a:ext cx="338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Bilan</a:t>
            </a:r>
            <a:r>
              <a:rPr lang="en-GB" dirty="0" smtClean="0"/>
              <a:t> de </a:t>
            </a:r>
            <a:r>
              <a:rPr lang="en-GB" dirty="0" err="1" smtClean="0"/>
              <a:t>quantité</a:t>
            </a:r>
            <a:r>
              <a:rPr lang="en-GB" dirty="0" smtClean="0"/>
              <a:t> de </a:t>
            </a:r>
            <a:r>
              <a:rPr lang="en-GB" dirty="0" err="1" smtClean="0"/>
              <a:t>mouvement</a:t>
            </a:r>
            <a:r>
              <a:rPr lang="en-GB" dirty="0" smtClean="0"/>
              <a:t> :</a:t>
            </a:r>
            <a:endParaRPr lang="en-GB" dirty="0"/>
          </a:p>
        </p:txBody>
      </p:sp>
      <p:sp>
        <p:nvSpPr>
          <p:cNvPr id="24" name="Accolade fermante 23"/>
          <p:cNvSpPr/>
          <p:nvPr/>
        </p:nvSpPr>
        <p:spPr>
          <a:xfrm rot="5400000">
            <a:off x="5499987" y="4655304"/>
            <a:ext cx="270272" cy="1549282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èche vers la droite 24"/>
          <p:cNvSpPr/>
          <p:nvPr/>
        </p:nvSpPr>
        <p:spPr>
          <a:xfrm>
            <a:off x="709706" y="6152637"/>
            <a:ext cx="433294" cy="160378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6858000" y="4407647"/>
            <a:ext cx="717176" cy="115743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575176" y="403831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30" name="ZoneTexte 29"/>
          <p:cNvSpPr txBox="1"/>
          <p:nvPr/>
        </p:nvSpPr>
        <p:spPr>
          <a:xfrm>
            <a:off x="3613423" y="6099975"/>
            <a:ext cx="249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 err="1" smtClean="0"/>
              <a:t>hypothèse</a:t>
            </a:r>
            <a:r>
              <a:rPr lang="en-GB" dirty="0" smtClean="0"/>
              <a:t> </a:t>
            </a:r>
            <a:r>
              <a:rPr lang="en-GB" dirty="0" err="1" smtClean="0"/>
              <a:t>stationnaire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96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</TotalTime>
  <Words>1094</Words>
  <Application>Microsoft Macintosh PowerPoint</Application>
  <PresentationFormat>Présentation à l'écran (4:3)</PresentationFormat>
  <Paragraphs>121</Paragraphs>
  <Slides>22</Slides>
  <Notes>0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Locomotion à grands nombres de  Reynolds</vt:lpstr>
      <vt:lpstr>Locomotion à grands nombres de  Reynolds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Locomotion à grands nombres de  Reynolds</vt:lpstr>
      <vt:lpstr>Présentation PowerPoint</vt:lpstr>
      <vt:lpstr>Présentation PowerPoint</vt:lpstr>
      <vt:lpstr>Présentation PowerPoint</vt:lpstr>
    </vt:vector>
  </TitlesOfParts>
  <Company>Univmed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 Candelier</dc:creator>
  <cp:lastModifiedBy>Fabien Candelier</cp:lastModifiedBy>
  <cp:revision>130</cp:revision>
  <dcterms:created xsi:type="dcterms:W3CDTF">2015-05-18T10:12:50Z</dcterms:created>
  <dcterms:modified xsi:type="dcterms:W3CDTF">2015-06-01T13:02:36Z</dcterms:modified>
</cp:coreProperties>
</file>